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20"/>
  </p:notesMasterIdLst>
  <p:handoutMasterIdLst>
    <p:handoutMasterId r:id="rId21"/>
  </p:handoutMasterIdLst>
  <p:sldIdLst>
    <p:sldId id="283" r:id="rId6"/>
    <p:sldId id="473" r:id="rId7"/>
    <p:sldId id="474" r:id="rId8"/>
    <p:sldId id="300" r:id="rId9"/>
    <p:sldId id="297" r:id="rId10"/>
    <p:sldId id="296" r:id="rId11"/>
    <p:sldId id="295" r:id="rId12"/>
    <p:sldId id="478" r:id="rId13"/>
    <p:sldId id="302" r:id="rId14"/>
    <p:sldId id="475" r:id="rId15"/>
    <p:sldId id="299" r:id="rId16"/>
    <p:sldId id="476" r:id="rId17"/>
    <p:sldId id="470" r:id="rId18"/>
    <p:sldId id="284" r:id="rId19"/>
  </p:sldIdLst>
  <p:sldSz cx="12192000" cy="6858000"/>
  <p:notesSz cx="6858000" cy="9144000"/>
  <p:embeddedFontLst>
    <p:embeddedFont>
      <p:font typeface="Arial Narrow" panose="020B0604020202020204" pitchFamily="34" charset="0"/>
      <p:regular r:id="rId22"/>
      <p:bold r:id="rId23"/>
      <p:italic r:id="rId24"/>
      <p:boldItalic r:id="rId25"/>
    </p:embeddedFont>
    <p:embeddedFont>
      <p:font typeface="Bookman Old Style" panose="0205060405050502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gogna, Bridget (CDC/DDNID/NCCDPHP/DPH)" initials="BB(" lastIdx="3" clrIdx="0">
    <p:extLst>
      <p:ext uri="{19B8F6BF-5375-455C-9EA6-DF929625EA0E}">
        <p15:presenceInfo xmlns:p15="http://schemas.microsoft.com/office/powerpoint/2012/main" userId="S-1-5-21-1207783550-2075000910-922709458-221087" providerId="AD"/>
      </p:ext>
    </p:extLst>
  </p:cmAuthor>
  <p:cmAuthor id="2" name="Fahrenbruch, Melissa (CDC/DDNID/NCCDPHP/DPH)" initials="FM(" lastIdx="7" clrIdx="1">
    <p:extLst>
      <p:ext uri="{19B8F6BF-5375-455C-9EA6-DF929625EA0E}">
        <p15:presenceInfo xmlns:p15="http://schemas.microsoft.com/office/powerpoint/2012/main" userId="S-1-5-21-1207783550-2075000910-922709458-199347" providerId="AD"/>
      </p:ext>
    </p:extLst>
  </p:cmAuthor>
  <p:cmAuthor id="3" name="Christi Kay" initials="CK" lastIdx="7" clrIdx="2">
    <p:extLst>
      <p:ext uri="{19B8F6BF-5375-455C-9EA6-DF929625EA0E}">
        <p15:presenceInfo xmlns:p15="http://schemas.microsoft.com/office/powerpoint/2012/main" userId="0d01dd0d35f20a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9A1"/>
    <a:srgbClr val="FDC22F"/>
    <a:srgbClr val="A9CD3A"/>
    <a:srgbClr val="A8DAEB"/>
    <a:srgbClr val="359CA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7268"/>
    <p:restoredTop sz="71619"/>
  </p:normalViewPr>
  <p:slideViewPr>
    <p:cSldViewPr snapToGrid="0" snapToObjects="1">
      <p:cViewPr varScale="1">
        <p:scale>
          <a:sx n="74" d="100"/>
          <a:sy n="74" d="100"/>
        </p:scale>
        <p:origin x="192" y="696"/>
      </p:cViewPr>
      <p:guideLst/>
    </p:cSldViewPr>
  </p:slideViewPr>
  <p:notesTextViewPr>
    <p:cViewPr>
      <p:scale>
        <a:sx n="85" d="100"/>
        <a:sy n="85" d="100"/>
      </p:scale>
      <p:origin x="0" y="0"/>
    </p:cViewPr>
  </p:notesTextViewPr>
  <p:sorterViewPr>
    <p:cViewPr>
      <p:scale>
        <a:sx n="66" d="100"/>
        <a:sy n="66" d="100"/>
      </p:scale>
      <p:origin x="0" y="0"/>
    </p:cViewPr>
  </p:sorterViewPr>
  <p:notesViewPr>
    <p:cSldViewPr snapToGrid="0" snapToObjects="1">
      <p:cViewPr varScale="1">
        <p:scale>
          <a:sx n="71" d="100"/>
          <a:sy n="71" d="100"/>
        </p:scale>
        <p:origin x="349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A14DFB-BAAA-B34D-83F3-16B5A9EE38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E816679-945A-4B40-83D5-7CE2619286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47EF9D-2027-144D-BD09-B100019F9FE1}" type="datetimeFigureOut">
              <a:rPr lang="en-US" smtClean="0"/>
              <a:t>3/17/21</a:t>
            </a:fld>
            <a:endParaRPr lang="en-US" dirty="0"/>
          </a:p>
        </p:txBody>
      </p:sp>
      <p:sp>
        <p:nvSpPr>
          <p:cNvPr id="4" name="Footer Placeholder 3">
            <a:extLst>
              <a:ext uri="{FF2B5EF4-FFF2-40B4-BE49-F238E27FC236}">
                <a16:creationId xmlns:a16="http://schemas.microsoft.com/office/drawing/2014/main" id="{4686AE10-B625-6B4F-9ECE-F59F43C879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8B4AE7-6B29-104C-A35C-3CC5279D35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7CFBE0-AA82-C244-98FC-2EF038311F23}" type="slidenum">
              <a:rPr lang="en-US" smtClean="0"/>
              <a:t>‹#›</a:t>
            </a:fld>
            <a:endParaRPr lang="en-US" dirty="0"/>
          </a:p>
        </p:txBody>
      </p:sp>
    </p:spTree>
    <p:extLst>
      <p:ext uri="{BB962C8B-B14F-4D97-AF65-F5344CB8AC3E}">
        <p14:creationId xmlns:p14="http://schemas.microsoft.com/office/powerpoint/2010/main" val="3053053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66394-17F8-894B-A654-2C22254CECF7}" type="datetimeFigureOut">
              <a:rPr lang="en-US" smtClean="0"/>
              <a:t>3/17/21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EE0F-B261-DB48-A645-12400589D759}" type="slidenum">
              <a:rPr lang="en-US" smtClean="0"/>
              <a:t>‹#›</a:t>
            </a:fld>
            <a:endParaRPr lang="en-US" dirty="0"/>
          </a:p>
        </p:txBody>
      </p:sp>
    </p:spTree>
    <p:extLst>
      <p:ext uri="{BB962C8B-B14F-4D97-AF65-F5344CB8AC3E}">
        <p14:creationId xmlns:p14="http://schemas.microsoft.com/office/powerpoint/2010/main" val="126921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1</a:t>
            </a:fld>
            <a:endParaRPr lang="en-US" dirty="0"/>
          </a:p>
        </p:txBody>
      </p:sp>
    </p:spTree>
    <p:extLst>
      <p:ext uri="{BB962C8B-B14F-4D97-AF65-F5344CB8AC3E}">
        <p14:creationId xmlns:p14="http://schemas.microsoft.com/office/powerpoint/2010/main" val="262225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The second set of five are more for those schools who want to expand their work and thinking to other important areas of this health and education work..</a:t>
            </a:r>
          </a:p>
          <a:p>
            <a:endParaRPr lang="en-US" dirty="0"/>
          </a:p>
          <a:p>
            <a:r>
              <a:rPr lang="en-US" dirty="0"/>
              <a:t>These modules include</a:t>
            </a:r>
          </a:p>
          <a:p>
            <a:r>
              <a:rPr lang="en-US" dirty="0"/>
              <a:t>Transforming Environments or looking at how to build in policy, practice or environment change into the work. </a:t>
            </a:r>
          </a:p>
          <a:p>
            <a:r>
              <a:rPr lang="en-US" dirty="0"/>
              <a:t>Using Data – highlights different data sources schools can use to assess and evaluate their work.  </a:t>
            </a:r>
          </a:p>
          <a:p>
            <a:r>
              <a:rPr lang="en-US" dirty="0"/>
              <a:t>Communicating Results - Schools are doing great work but rarely communicate what they are doing.  This module provides some tools to help in communicating results.  </a:t>
            </a:r>
          </a:p>
          <a:p>
            <a:endParaRPr lang="en-US" dirty="0"/>
          </a:p>
          <a:p>
            <a:r>
              <a:rPr lang="en-US" dirty="0"/>
              <a:t>Engaging Youth – While the WSCC model has children/students at the center, it is important to engage students  in this work considering they are the recipients of the services.  Students are tremendous advocates for this work but are often untapped. The youth engagement module really helps schools evaluate how engaged youth are and also helps educators learn not to dismiss kids ideas, but rather to help guide kids thinking into new and different ideas.</a:t>
            </a:r>
          </a:p>
          <a:p>
            <a:endParaRPr lang="en-US" dirty="0"/>
          </a:p>
          <a:p>
            <a:r>
              <a:rPr lang="en-US" dirty="0"/>
              <a:t>Ensuring Health Equity- provides  basic information about health equity  and the importance of viewing all health work with an equity lens.</a:t>
            </a:r>
          </a:p>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10</a:t>
            </a:fld>
            <a:endParaRPr lang="en-US" dirty="0"/>
          </a:p>
        </p:txBody>
      </p:sp>
    </p:spTree>
    <p:extLst>
      <p:ext uri="{BB962C8B-B14F-4D97-AF65-F5344CB8AC3E}">
        <p14:creationId xmlns:p14="http://schemas.microsoft.com/office/powerpoint/2010/main" val="2340447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module is set up the same way.  </a:t>
            </a:r>
          </a:p>
          <a:p>
            <a:r>
              <a:rPr lang="en-US" dirty="0"/>
              <a:t>Each module contains a training script with sample verbiage, activities, processing questions, and complete training plan.  The training scripts all begin the same way with objectives, agenda, and materials followed by an introductory or warm up activity.</a:t>
            </a:r>
          </a:p>
          <a:p>
            <a:endParaRPr lang="en-US" dirty="0"/>
          </a:p>
          <a:p>
            <a:r>
              <a:rPr lang="en-US" dirty="0"/>
              <a:t>Each module also has a PPT that aligns to the script.  The script is also placed in the notes section of the PPT for easy reference of the content of each slide.   There are some activities within the script that do not have slides though, so the script still needs to be reviewed and used.</a:t>
            </a:r>
          </a:p>
          <a:p>
            <a:endParaRPr lang="en-US" dirty="0"/>
          </a:p>
          <a:p>
            <a:r>
              <a:rPr lang="en-US" dirty="0"/>
              <a:t>The final element in the Handout Packet – All handouts and note pages are included in the packet and are numbered and placed in the order in which they are used.  This makes it easy for sharing and using these resources with training participants.  </a:t>
            </a:r>
          </a:p>
          <a:p>
            <a:endParaRPr lang="en-US" dirty="0"/>
          </a:p>
          <a:p>
            <a:r>
              <a:rPr lang="en-US" dirty="0">
                <a:solidFill>
                  <a:srgbClr val="FF0000"/>
                </a:solidFill>
              </a:rPr>
              <a:t>All training materials will be available from the Society of Professional Health Education’s (SOPHE) website.  </a:t>
            </a:r>
          </a:p>
        </p:txBody>
      </p:sp>
      <p:sp>
        <p:nvSpPr>
          <p:cNvPr id="4" name="Slide Number Placeholder 3"/>
          <p:cNvSpPr>
            <a:spLocks noGrp="1"/>
          </p:cNvSpPr>
          <p:nvPr>
            <p:ph type="sldNum" sz="quarter" idx="5"/>
          </p:nvPr>
        </p:nvSpPr>
        <p:spPr/>
        <p:txBody>
          <a:bodyPr/>
          <a:lstStyle/>
          <a:p>
            <a:fld id="{2BEEEE0F-B261-DB48-A645-12400589D759}" type="slidenum">
              <a:rPr lang="en-US" smtClean="0"/>
              <a:t>11</a:t>
            </a:fld>
            <a:endParaRPr lang="en-US" dirty="0"/>
          </a:p>
        </p:txBody>
      </p:sp>
    </p:spTree>
    <p:extLst>
      <p:ext uri="{BB962C8B-B14F-4D97-AF65-F5344CB8AC3E}">
        <p14:creationId xmlns:p14="http://schemas.microsoft.com/office/powerpoint/2010/main" val="47306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get started here are the basic steps</a:t>
            </a:r>
          </a:p>
          <a:p>
            <a:endParaRPr lang="en-US" dirty="0"/>
          </a:p>
          <a:p>
            <a:r>
              <a:rPr lang="en-US" dirty="0"/>
              <a:t>First you need to consider how much time you have for PD.  Then review the modules and determine which modules and in what order you want to present them.</a:t>
            </a:r>
          </a:p>
          <a:p>
            <a:endParaRPr lang="en-US" dirty="0"/>
          </a:p>
          <a:p>
            <a:r>
              <a:rPr lang="en-US" dirty="0"/>
              <a:t>When implementing it is important to prepare.  It is recommended that you review  the module script first in its entirety to gain an understanding of the content and activities.</a:t>
            </a:r>
          </a:p>
          <a:p>
            <a:r>
              <a:rPr lang="en-US" dirty="0"/>
              <a:t>Nest review the script with the PPT and handouts.</a:t>
            </a:r>
          </a:p>
          <a:p>
            <a:r>
              <a:rPr lang="en-US" dirty="0"/>
              <a:t>Adapt any materials or content based on your audience’s needs</a:t>
            </a:r>
          </a:p>
          <a:p>
            <a:r>
              <a:rPr lang="en-US" dirty="0"/>
              <a:t>Prepare the resources for the training and then conduct the training.</a:t>
            </a:r>
          </a:p>
          <a:p>
            <a:endParaRPr lang="en-US" dirty="0"/>
          </a:p>
          <a:p>
            <a:r>
              <a:rPr lang="en-US" dirty="0"/>
              <a:t>Get feedback from participants on what else they still need or questions they may still have.</a:t>
            </a:r>
          </a:p>
        </p:txBody>
      </p:sp>
      <p:sp>
        <p:nvSpPr>
          <p:cNvPr id="4" name="Slide Number Placeholder 3"/>
          <p:cNvSpPr>
            <a:spLocks noGrp="1"/>
          </p:cNvSpPr>
          <p:nvPr>
            <p:ph type="sldNum" sz="quarter" idx="5"/>
          </p:nvPr>
        </p:nvSpPr>
        <p:spPr/>
        <p:txBody>
          <a:bodyPr/>
          <a:lstStyle/>
          <a:p>
            <a:fld id="{2BEEEE0F-B261-DB48-A645-12400589D759}" type="slidenum">
              <a:rPr lang="en-US" smtClean="0"/>
              <a:t>12</a:t>
            </a:fld>
            <a:endParaRPr lang="en-US" dirty="0"/>
          </a:p>
        </p:txBody>
      </p:sp>
    </p:spTree>
    <p:extLst>
      <p:ext uri="{BB962C8B-B14F-4D97-AF65-F5344CB8AC3E}">
        <p14:creationId xmlns:p14="http://schemas.microsoft.com/office/powerpoint/2010/main" val="2502487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13</a:t>
            </a:fld>
            <a:endParaRPr lang="en-US" dirty="0"/>
          </a:p>
        </p:txBody>
      </p:sp>
    </p:spTree>
    <p:extLst>
      <p:ext uri="{BB962C8B-B14F-4D97-AF65-F5344CB8AC3E}">
        <p14:creationId xmlns:p14="http://schemas.microsoft.com/office/powerpoint/2010/main" val="835911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disclaimer</a:t>
            </a:r>
          </a:p>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14</a:t>
            </a:fld>
            <a:endParaRPr lang="en-US" dirty="0"/>
          </a:p>
        </p:txBody>
      </p:sp>
    </p:spTree>
    <p:extLst>
      <p:ext uri="{BB962C8B-B14F-4D97-AF65-F5344CB8AC3E}">
        <p14:creationId xmlns:p14="http://schemas.microsoft.com/office/powerpoint/2010/main" val="306436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experts, leaders and practitioners from around the country influenced and assisted with this work.  </a:t>
            </a:r>
          </a:p>
          <a:p>
            <a:r>
              <a:rPr lang="en-US" dirty="0"/>
              <a:t> </a:t>
            </a:r>
          </a:p>
          <a:p>
            <a:r>
              <a:rPr lang="en-US" dirty="0"/>
              <a:t>Over 28 schools at various levels of engagement with the WSCC model were  interviewed to better understand the needs of the field.  There were schools that did not have any type of WSCC team, School Health Team or Wellness Team.  Then there were others who were very highly organized and doing exciting and impactful work that was systemic throughout their school and district. Schools that had been recognized for their work in school health by both ASCD and CDC were targeted to gain a broader understanding of the stages of implementation of the WSCC model and what schools were actually doing, accomplishing and struggling with. </a:t>
            </a:r>
          </a:p>
          <a:p>
            <a:endParaRPr lang="en-US" dirty="0"/>
          </a:p>
          <a:p>
            <a:r>
              <a:rPr lang="en-US" dirty="0"/>
              <a:t>An advisory committee of national experts, practitioners at the school and district level, and state level leaders was also used to help guide the work.  </a:t>
            </a:r>
          </a:p>
          <a:p>
            <a:endParaRPr lang="en-US" dirty="0"/>
          </a:p>
          <a:p>
            <a:r>
              <a:rPr lang="en-US" dirty="0"/>
              <a:t>What was discovered was there were a number of outstanding written guides and resources available to schools for implementing the WSCC model – and those resources are highlighted and referenced in the trainings.  But there was a gap in professional development to support implementation.  </a:t>
            </a:r>
          </a:p>
          <a:p>
            <a:endParaRPr lang="en-US" dirty="0"/>
          </a:p>
          <a:p>
            <a:r>
              <a:rPr lang="en-US" dirty="0"/>
              <a:t>So these training modules were created to be used in conjunction with those WSCC implementation guide resources. School staff are busy people so hopefully these training can support the existing resources for WSCC implementation.   </a:t>
            </a:r>
          </a:p>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2</a:t>
            </a:fld>
            <a:endParaRPr lang="en-US" dirty="0"/>
          </a:p>
        </p:txBody>
      </p:sp>
    </p:spTree>
    <p:extLst>
      <p:ext uri="{BB962C8B-B14F-4D97-AF65-F5344CB8AC3E}">
        <p14:creationId xmlns:p14="http://schemas.microsoft.com/office/powerpoint/2010/main" val="415136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objectives</a:t>
            </a:r>
          </a:p>
        </p:txBody>
      </p:sp>
      <p:sp>
        <p:nvSpPr>
          <p:cNvPr id="4" name="Slide Number Placeholder 3"/>
          <p:cNvSpPr>
            <a:spLocks noGrp="1"/>
          </p:cNvSpPr>
          <p:nvPr>
            <p:ph type="sldNum" sz="quarter" idx="5"/>
          </p:nvPr>
        </p:nvSpPr>
        <p:spPr/>
        <p:txBody>
          <a:bodyPr/>
          <a:lstStyle/>
          <a:p>
            <a:fld id="{2BEEEE0F-B261-DB48-A645-12400589D759}" type="slidenum">
              <a:rPr lang="en-US" smtClean="0"/>
              <a:t>3</a:t>
            </a:fld>
            <a:endParaRPr lang="en-US" dirty="0"/>
          </a:p>
        </p:txBody>
      </p:sp>
    </p:spTree>
    <p:extLst>
      <p:ext uri="{BB962C8B-B14F-4D97-AF65-F5344CB8AC3E}">
        <p14:creationId xmlns:p14="http://schemas.microsoft.com/office/powerpoint/2010/main" val="146433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years we have known that learning and health are interrelated. Studies demonstrate that when children’s basic nutritional and fitness needs are met, they attain higher achievement levels. Similarly, the use of school-based and school- linked health centers ensuring access to needed physical, mental, and oral health care improves attendance, behavior, and achievement.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latin typeface="Arial" charset="0"/>
              <a:ea typeface="ＭＳ Ｐゴシック"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In 2007 – ASCD and CDC came together to establish greater alignment, integration, and collaboration between health and education across the school setting to improve each child's cognitive, physical, social, and emotional development. This means aligning policies, processes and practices that serve each child.  To demonstrate this the WSCC model was created and depicted here.</a:t>
            </a:r>
          </a:p>
        </p:txBody>
      </p:sp>
      <p:sp>
        <p:nvSpPr>
          <p:cNvPr id="4" name="Slide Number Placeholder 3"/>
          <p:cNvSpPr>
            <a:spLocks noGrp="1"/>
          </p:cNvSpPr>
          <p:nvPr>
            <p:ph type="sldNum" sz="quarter" idx="5"/>
          </p:nvPr>
        </p:nvSpPr>
        <p:spPr/>
        <p:txBody>
          <a:bodyPr/>
          <a:lstStyle/>
          <a:p>
            <a:fld id="{2BEEEE0F-B261-DB48-A645-12400589D759}" type="slidenum">
              <a:rPr lang="en-US" smtClean="0"/>
              <a:t>4</a:t>
            </a:fld>
            <a:endParaRPr lang="en-US" dirty="0"/>
          </a:p>
        </p:txBody>
      </p:sp>
    </p:spTree>
    <p:extLst>
      <p:ext uri="{BB962C8B-B14F-4D97-AF65-F5344CB8AC3E}">
        <p14:creationId xmlns:p14="http://schemas.microsoft.com/office/powerpoint/2010/main" val="202340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trainings are designed for WSCC Teams – </a:t>
            </a:r>
          </a:p>
          <a:p>
            <a:pPr lvl="0">
              <a:defRPr/>
            </a:pPr>
            <a:endParaRPr lang="en-US" dirty="0"/>
          </a:p>
          <a:p>
            <a:r>
              <a:rPr lang="en-US" dirty="0"/>
              <a:t>So what is a WSCC Team - </a:t>
            </a:r>
            <a:r>
              <a:rPr lang="en-US" sz="1200" kern="1200" dirty="0">
                <a:solidFill>
                  <a:schemeClr val="tx1"/>
                </a:solidFill>
                <a:effectLst/>
                <a:latin typeface="+mn-lt"/>
                <a:ea typeface="+mn-ea"/>
                <a:cs typeface="+mn-cs"/>
              </a:rPr>
              <a:t>A WSCC Team can be at the school or district level but it has has members from both academic and health areas of the district or school.  In many schools and districts there are existing school health teams that go by a variety of names.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your school or district already has a team,  we are not suggesting that you change the name, rather you just work to  ensure the focus is on both health and academics and that the team strives to have representative from a diverse set of key stakeholders.  </a:t>
            </a:r>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5</a:t>
            </a:fld>
            <a:endParaRPr lang="en-US" dirty="0"/>
          </a:p>
        </p:txBody>
      </p:sp>
    </p:spTree>
    <p:extLst>
      <p:ext uri="{BB962C8B-B14F-4D97-AF65-F5344CB8AC3E}">
        <p14:creationId xmlns:p14="http://schemas.microsoft.com/office/powerpoint/2010/main" val="1531932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set of trainings is designed to highlight some of that information in bite sized chunks of learning to create greater competence, confidence and motivation for building and sustaining WSCC Teams</a:t>
            </a:r>
            <a:r>
              <a:rPr lang="en-US" dirty="0"/>
              <a:t> and the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defRPr/>
            </a:pPr>
            <a:r>
              <a:rPr lang="en-US" dirty="0"/>
              <a:t>While the modules were designed for implementation at the school level, they can also be used at the district level to improve WSCC teams or health at the district level.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6</a:t>
            </a:fld>
            <a:endParaRPr lang="en-US" dirty="0"/>
          </a:p>
        </p:txBody>
      </p:sp>
    </p:spTree>
    <p:extLst>
      <p:ext uri="{BB962C8B-B14F-4D97-AF65-F5344CB8AC3E}">
        <p14:creationId xmlns:p14="http://schemas.microsoft.com/office/powerpoint/2010/main" val="77996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training modules are designed to serve as In person professional development.  They are scripted and detailed so that virtually anyone can deliver with  a little review and preparation time.</a:t>
            </a:r>
          </a:p>
          <a:p>
            <a:pPr marL="0" indent="0">
              <a:buNone/>
            </a:pPr>
            <a:endParaRPr lang="en-US" dirty="0"/>
          </a:p>
          <a:p>
            <a:r>
              <a:rPr lang="en-US" dirty="0"/>
              <a:t>While the focus of the content is directed at the school level since that is where the children are, these training modules can be used by state, district or school level personnel. </a:t>
            </a:r>
          </a:p>
          <a:p>
            <a:pPr marL="0" indent="0">
              <a:buNone/>
            </a:pPr>
            <a:endParaRPr lang="en-US" dirty="0"/>
          </a:p>
          <a:p>
            <a:pPr marL="0" indent="0">
              <a:buNone/>
            </a:pPr>
            <a:r>
              <a:rPr lang="en-US" dirty="0"/>
              <a:t>They are meant to be flexible in their use.  For example, you can use the training modules in any order.  The modules were designed to stand on their own to allow schools and districts to select areas for training based on their individual needs.</a:t>
            </a:r>
          </a:p>
          <a:p>
            <a:pPr marL="0" indent="0">
              <a:buNone/>
            </a:pPr>
            <a:endParaRPr lang="en-US" dirty="0"/>
          </a:p>
          <a:p>
            <a:pPr marL="0" indent="0">
              <a:buNone/>
            </a:pPr>
            <a:r>
              <a:rPr lang="en-US" dirty="0"/>
              <a:t>The modules are designed to be one hour in length, but suggestions are provided at the end of the module for ways to reduce time if needed.  Also, as you review the modules, you will see the time can be expanded for a deeper dive in the area using the additional resources provided for each module. </a:t>
            </a: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7</a:t>
            </a:fld>
            <a:endParaRPr lang="en-US" dirty="0"/>
          </a:p>
        </p:txBody>
      </p:sp>
    </p:spTree>
    <p:extLst>
      <p:ext uri="{BB962C8B-B14F-4D97-AF65-F5344CB8AC3E}">
        <p14:creationId xmlns:p14="http://schemas.microsoft.com/office/powerpoint/2010/main" val="133782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ten modules.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modules do not need to be conducted in any specific order with the exception of the WSCC overview module.  It is typically a good module to start with just to ensure a clear understanding of the module as well as some visioning and self assessment work that is included in that module.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8</a:t>
            </a:fld>
            <a:endParaRPr lang="en-US" dirty="0"/>
          </a:p>
        </p:txBody>
      </p:sp>
    </p:spTree>
    <p:extLst>
      <p:ext uri="{BB962C8B-B14F-4D97-AF65-F5344CB8AC3E}">
        <p14:creationId xmlns:p14="http://schemas.microsoft.com/office/powerpoint/2010/main" val="76817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school is exploring or just beginning the use of the WSCC model and team, we suggest looking at the following modules:  Overview, Building Support, Organizing Teams, Meetings, Assessing</a:t>
            </a:r>
          </a:p>
          <a:p>
            <a:endParaRPr lang="en-US" dirty="0"/>
          </a:p>
          <a:p>
            <a:r>
              <a:rPr lang="en-US" dirty="0"/>
              <a:t>These modules help form and refresh existing teams.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EEEE0F-B261-DB48-A645-12400589D759}" type="slidenum">
              <a:rPr lang="en-US" smtClean="0"/>
              <a:t>9</a:t>
            </a:fld>
            <a:endParaRPr lang="en-US" dirty="0"/>
          </a:p>
        </p:txBody>
      </p:sp>
    </p:spTree>
    <p:extLst>
      <p:ext uri="{BB962C8B-B14F-4D97-AF65-F5344CB8AC3E}">
        <p14:creationId xmlns:p14="http://schemas.microsoft.com/office/powerpoint/2010/main" val="4165989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6150D57-73E9-0E45-8A81-A399E6DDBB40}"/>
              </a:ext>
            </a:extLst>
          </p:cNvPr>
          <p:cNvGrpSpPr/>
          <p:nvPr userDrawn="1"/>
        </p:nvGrpSpPr>
        <p:grpSpPr>
          <a:xfrm>
            <a:off x="-12703" y="1359343"/>
            <a:ext cx="12192002" cy="4952303"/>
            <a:chOff x="-12703" y="1359343"/>
            <a:chExt cx="12192002" cy="4952303"/>
          </a:xfrm>
        </p:grpSpPr>
        <p:sp>
          <p:nvSpPr>
            <p:cNvPr id="12" name="Manual Input 15">
              <a:extLst>
                <a:ext uri="{FF2B5EF4-FFF2-40B4-BE49-F238E27FC236}">
                  <a16:creationId xmlns:a16="http://schemas.microsoft.com/office/drawing/2014/main" id="{21F86CFD-29DA-6B40-92C3-9B877E053D4C}"/>
                </a:ext>
              </a:extLst>
            </p:cNvPr>
            <p:cNvSpPr/>
            <p:nvPr userDrawn="1"/>
          </p:nvSpPr>
          <p:spPr>
            <a:xfrm flipH="1" flipV="1">
              <a:off x="-1" y="1359343"/>
              <a:ext cx="12179300" cy="36788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967"/>
                  </a:moveTo>
                  <a:cubicBezTo>
                    <a:pt x="3442" y="4031"/>
                    <a:pt x="5986" y="3902"/>
                    <a:pt x="10000" y="0"/>
                  </a:cubicBezTo>
                  <a:lnTo>
                    <a:pt x="10000" y="10000"/>
                  </a:lnTo>
                  <a:lnTo>
                    <a:pt x="0" y="10000"/>
                  </a:lnTo>
                  <a:lnTo>
                    <a:pt x="0" y="4967"/>
                  </a:lnTo>
                  <a:close/>
                </a:path>
              </a:pathLst>
            </a:custGeom>
            <a:solidFill>
              <a:srgbClr val="2199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a:extLst>
                <a:ext uri="{FF2B5EF4-FFF2-40B4-BE49-F238E27FC236}">
                  <a16:creationId xmlns:a16="http://schemas.microsoft.com/office/drawing/2014/main" id="{ACF3B266-2326-9E44-912A-DDE6B489FE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623" y="2763774"/>
              <a:ext cx="3547872" cy="3547872"/>
            </a:xfrm>
            <a:prstGeom prst="rect">
              <a:avLst/>
            </a:prstGeom>
          </p:spPr>
        </p:pic>
        <p:pic>
          <p:nvPicPr>
            <p:cNvPr id="13" name="Picture 12">
              <a:extLst>
                <a:ext uri="{FF2B5EF4-FFF2-40B4-BE49-F238E27FC236}">
                  <a16:creationId xmlns:a16="http://schemas.microsoft.com/office/drawing/2014/main" id="{F8724E58-B424-0543-8E63-A9EB8E17ED05}"/>
                </a:ext>
              </a:extLst>
            </p:cNvPr>
            <p:cNvPicPr/>
            <p:nvPr userDrawn="1"/>
          </p:nvPicPr>
          <p:blipFill>
            <a:blip r:embed="rId3">
              <a:extLst>
                <a:ext uri="{28A0092B-C50C-407E-A947-70E740481C1C}">
                  <a14:useLocalDpi xmlns:a14="http://schemas.microsoft.com/office/drawing/2010/main"/>
                </a:ext>
              </a:extLst>
            </a:blip>
            <a:stretch>
              <a:fillRect/>
            </a:stretch>
          </p:blipFill>
          <p:spPr>
            <a:xfrm>
              <a:off x="-12703" y="1359343"/>
              <a:ext cx="12192001" cy="73152"/>
            </a:xfrm>
            <a:prstGeom prst="rect">
              <a:avLst/>
            </a:prstGeom>
          </p:spPr>
        </p:pic>
      </p:grpSp>
    </p:spTree>
    <p:extLst>
      <p:ext uri="{BB962C8B-B14F-4D97-AF65-F5344CB8AC3E}">
        <p14:creationId xmlns:p14="http://schemas.microsoft.com/office/powerpoint/2010/main" val="2466656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Manual Input 15">
            <a:extLst>
              <a:ext uri="{FF2B5EF4-FFF2-40B4-BE49-F238E27FC236}">
                <a16:creationId xmlns:a16="http://schemas.microsoft.com/office/drawing/2014/main" id="{21F86CFD-29DA-6B40-92C3-9B877E053D4C}"/>
              </a:ext>
            </a:extLst>
          </p:cNvPr>
          <p:cNvSpPr/>
          <p:nvPr userDrawn="1"/>
        </p:nvSpPr>
        <p:spPr>
          <a:xfrm flipH="1" flipV="1">
            <a:off x="-1" y="-3"/>
            <a:ext cx="12179300" cy="67135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967"/>
                </a:moveTo>
                <a:cubicBezTo>
                  <a:pt x="3442" y="4031"/>
                  <a:pt x="5986" y="3902"/>
                  <a:pt x="10000" y="0"/>
                </a:cubicBezTo>
                <a:lnTo>
                  <a:pt x="10000" y="10000"/>
                </a:lnTo>
                <a:lnTo>
                  <a:pt x="0" y="10000"/>
                </a:lnTo>
                <a:lnTo>
                  <a:pt x="0" y="4967"/>
                </a:lnTo>
                <a:close/>
              </a:path>
            </a:pathLst>
          </a:custGeom>
          <a:solidFill>
            <a:srgbClr val="1E89A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a:extLst>
              <a:ext uri="{FF2B5EF4-FFF2-40B4-BE49-F238E27FC236}">
                <a16:creationId xmlns:a16="http://schemas.microsoft.com/office/drawing/2014/main" id="{ACF3B266-2326-9E44-912A-DDE6B489FE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668" y="413843"/>
            <a:ext cx="6114482" cy="6114482"/>
          </a:xfrm>
          <a:prstGeom prst="rect">
            <a:avLst/>
          </a:prstGeom>
        </p:spPr>
      </p:pic>
      <p:pic>
        <p:nvPicPr>
          <p:cNvPr id="13" name="Picture 12">
            <a:extLst>
              <a:ext uri="{FF2B5EF4-FFF2-40B4-BE49-F238E27FC236}">
                <a16:creationId xmlns:a16="http://schemas.microsoft.com/office/drawing/2014/main" id="{F8724E58-B424-0543-8E63-A9EB8E17ED05}"/>
              </a:ext>
            </a:extLst>
          </p:cNvPr>
          <p:cNvPicPr/>
          <p:nvPr userDrawn="1"/>
        </p:nvPicPr>
        <p:blipFill>
          <a:blip r:embed="rId3">
            <a:extLst>
              <a:ext uri="{28A0092B-C50C-407E-A947-70E740481C1C}">
                <a14:useLocalDpi xmlns:a14="http://schemas.microsoft.com/office/drawing/2010/main"/>
              </a:ext>
            </a:extLst>
          </a:blip>
          <a:stretch>
            <a:fillRect/>
          </a:stretch>
        </p:blipFill>
        <p:spPr>
          <a:xfrm>
            <a:off x="-12702" y="155447"/>
            <a:ext cx="12192001" cy="73152"/>
          </a:xfrm>
          <a:prstGeom prst="rect">
            <a:avLst/>
          </a:prstGeom>
        </p:spPr>
      </p:pic>
    </p:spTree>
    <p:extLst>
      <p:ext uri="{BB962C8B-B14F-4D97-AF65-F5344CB8AC3E}">
        <p14:creationId xmlns:p14="http://schemas.microsoft.com/office/powerpoint/2010/main" val="186320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6994-BB3C-6D44-AEF2-BD95942C0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BA89CF-AD3B-2F43-B57F-C3405B262AA4}"/>
              </a:ext>
            </a:extLst>
          </p:cNvPr>
          <p:cNvSpPr>
            <a:spLocks noGrp="1"/>
          </p:cNvSpPr>
          <p:nvPr>
            <p:ph sz="half" idx="1"/>
          </p:nvPr>
        </p:nvSpPr>
        <p:spPr>
          <a:xfrm>
            <a:off x="838200" y="1825625"/>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56010F1B-B566-EC41-8706-79698C103442}"/>
              </a:ext>
            </a:extLst>
          </p:cNvPr>
          <p:cNvSpPr>
            <a:spLocks noGrp="1"/>
          </p:cNvSpPr>
          <p:nvPr>
            <p:ph sz="half" idx="2"/>
          </p:nvPr>
        </p:nvSpPr>
        <p:spPr>
          <a:xfrm>
            <a:off x="6172200" y="1825625"/>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7590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ADEE-B87E-3847-9C04-965814899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4690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6004-B62E-9743-B75D-F2F072CFE388}"/>
              </a:ext>
            </a:extLst>
          </p:cNvPr>
          <p:cNvSpPr>
            <a:spLocks noGrp="1"/>
          </p:cNvSpPr>
          <p:nvPr>
            <p:ph type="title"/>
          </p:nvPr>
        </p:nvSpPr>
        <p:spPr>
          <a:xfrm>
            <a:off x="839788" y="575733"/>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801694D-7A02-6349-B7EC-7836DEB2B4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1157B9-3DBE-FE4D-B0C7-E5D2C3683236}"/>
              </a:ext>
            </a:extLst>
          </p:cNvPr>
          <p:cNvSpPr>
            <a:spLocks noGrp="1"/>
          </p:cNvSpPr>
          <p:nvPr>
            <p:ph type="body" sz="half" idx="2"/>
          </p:nvPr>
        </p:nvSpPr>
        <p:spPr>
          <a:xfrm>
            <a:off x="839788" y="2413000"/>
            <a:ext cx="3932237" cy="3811588"/>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88222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27383A-044E-DD41-93DC-2237BA9594D1}"/>
              </a:ext>
            </a:extLst>
          </p:cNvPr>
          <p:cNvGrpSpPr/>
          <p:nvPr userDrawn="1"/>
        </p:nvGrpSpPr>
        <p:grpSpPr>
          <a:xfrm>
            <a:off x="-12703" y="1359343"/>
            <a:ext cx="12192002" cy="4952303"/>
            <a:chOff x="-12703" y="1359343"/>
            <a:chExt cx="12192002" cy="4952303"/>
          </a:xfrm>
        </p:grpSpPr>
        <p:sp>
          <p:nvSpPr>
            <p:cNvPr id="14" name="Manual Input 15">
              <a:extLst>
                <a:ext uri="{FF2B5EF4-FFF2-40B4-BE49-F238E27FC236}">
                  <a16:creationId xmlns:a16="http://schemas.microsoft.com/office/drawing/2014/main" id="{32900D36-F871-7E46-A5D8-5672A1ACEB22}"/>
                </a:ext>
              </a:extLst>
            </p:cNvPr>
            <p:cNvSpPr/>
            <p:nvPr userDrawn="1"/>
          </p:nvSpPr>
          <p:spPr>
            <a:xfrm flipH="1" flipV="1">
              <a:off x="-1" y="1359343"/>
              <a:ext cx="12179300" cy="36788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967"/>
                  </a:moveTo>
                  <a:cubicBezTo>
                    <a:pt x="3442" y="4031"/>
                    <a:pt x="5986" y="3902"/>
                    <a:pt x="10000" y="0"/>
                  </a:cubicBezTo>
                  <a:lnTo>
                    <a:pt x="10000" y="10000"/>
                  </a:lnTo>
                  <a:lnTo>
                    <a:pt x="0" y="10000"/>
                  </a:lnTo>
                  <a:lnTo>
                    <a:pt x="0" y="4967"/>
                  </a:lnTo>
                  <a:close/>
                </a:path>
              </a:pathLst>
            </a:custGeom>
            <a:solidFill>
              <a:srgbClr val="2199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5" name="Picture 14">
              <a:extLst>
                <a:ext uri="{FF2B5EF4-FFF2-40B4-BE49-F238E27FC236}">
                  <a16:creationId xmlns:a16="http://schemas.microsoft.com/office/drawing/2014/main" id="{A649112D-56C3-484D-A29F-0419FBDE76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623" y="2763774"/>
              <a:ext cx="3547872" cy="3547872"/>
            </a:xfrm>
            <a:prstGeom prst="rect">
              <a:avLst/>
            </a:prstGeom>
          </p:spPr>
        </p:pic>
        <p:pic>
          <p:nvPicPr>
            <p:cNvPr id="16" name="Picture 15">
              <a:extLst>
                <a:ext uri="{FF2B5EF4-FFF2-40B4-BE49-F238E27FC236}">
                  <a16:creationId xmlns:a16="http://schemas.microsoft.com/office/drawing/2014/main" id="{556E210B-9BBD-E64C-AEC3-BF657AFF46B2}"/>
                </a:ext>
              </a:extLst>
            </p:cNvPr>
            <p:cNvPicPr/>
            <p:nvPr userDrawn="1"/>
          </p:nvPicPr>
          <p:blipFill>
            <a:blip r:embed="rId3">
              <a:extLst>
                <a:ext uri="{28A0092B-C50C-407E-A947-70E740481C1C}">
                  <a14:useLocalDpi xmlns:a14="http://schemas.microsoft.com/office/drawing/2010/main"/>
                </a:ext>
              </a:extLst>
            </a:blip>
            <a:stretch>
              <a:fillRect/>
            </a:stretch>
          </p:blipFill>
          <p:spPr>
            <a:xfrm>
              <a:off x="-12703" y="1359343"/>
              <a:ext cx="12192001" cy="73152"/>
            </a:xfrm>
            <a:prstGeom prst="rect">
              <a:avLst/>
            </a:prstGeom>
          </p:spPr>
        </p:pic>
        <p:sp>
          <p:nvSpPr>
            <p:cNvPr id="17" name="Rectangle 16">
              <a:extLst>
                <a:ext uri="{FF2B5EF4-FFF2-40B4-BE49-F238E27FC236}">
                  <a16:creationId xmlns:a16="http://schemas.microsoft.com/office/drawing/2014/main" id="{523872DD-77A9-8840-9257-36CF4E0E4F99}"/>
                </a:ext>
              </a:extLst>
            </p:cNvPr>
            <p:cNvSpPr/>
            <p:nvPr userDrawn="1"/>
          </p:nvSpPr>
          <p:spPr>
            <a:xfrm rot="1016578">
              <a:off x="10192206" y="1719325"/>
              <a:ext cx="1185725" cy="2761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0" b="1" i="0" dirty="0">
                  <a:solidFill>
                    <a:srgbClr val="A8DAEB"/>
                  </a:solidFill>
                  <a:effectLst>
                    <a:outerShdw blurRad="50800" dist="38100" dir="2700000" algn="tl" rotWithShape="0">
                      <a:prstClr val="black">
                        <a:alpha val="40000"/>
                      </a:prstClr>
                    </a:outerShdw>
                  </a:effectLst>
                  <a:latin typeface="Bookman Old Style" panose="02050604050505020204" pitchFamily="18" charset="0"/>
                </a:rPr>
                <a:t>!</a:t>
              </a:r>
            </a:p>
          </p:txBody>
        </p:sp>
      </p:grpSp>
    </p:spTree>
    <p:extLst>
      <p:ext uri="{BB962C8B-B14F-4D97-AF65-F5344CB8AC3E}">
        <p14:creationId xmlns:p14="http://schemas.microsoft.com/office/powerpoint/2010/main" val="60666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Manual Input 15">
            <a:extLst>
              <a:ext uri="{FF2B5EF4-FFF2-40B4-BE49-F238E27FC236}">
                <a16:creationId xmlns:a16="http://schemas.microsoft.com/office/drawing/2014/main" id="{21F86CFD-29DA-6B40-92C3-9B877E053D4C}"/>
              </a:ext>
            </a:extLst>
          </p:cNvPr>
          <p:cNvSpPr/>
          <p:nvPr userDrawn="1"/>
        </p:nvSpPr>
        <p:spPr>
          <a:xfrm flipH="1" flipV="1">
            <a:off x="-1" y="0"/>
            <a:ext cx="12179300" cy="512781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 name="connsiteX0" fmla="*/ 0 w 10000"/>
              <a:gd name="connsiteY0" fmla="*/ 49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967"/>
                </a:moveTo>
                <a:cubicBezTo>
                  <a:pt x="3442" y="4031"/>
                  <a:pt x="5986" y="3902"/>
                  <a:pt x="10000" y="0"/>
                </a:cubicBezTo>
                <a:lnTo>
                  <a:pt x="10000" y="10000"/>
                </a:lnTo>
                <a:lnTo>
                  <a:pt x="0" y="10000"/>
                </a:lnTo>
                <a:lnTo>
                  <a:pt x="0" y="4967"/>
                </a:lnTo>
                <a:close/>
              </a:path>
            </a:pathLst>
          </a:custGeom>
          <a:solidFill>
            <a:srgbClr val="1E89A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a:extLst>
              <a:ext uri="{FF2B5EF4-FFF2-40B4-BE49-F238E27FC236}">
                <a16:creationId xmlns:a16="http://schemas.microsoft.com/office/drawing/2014/main" id="{ACF3B266-2326-9E44-912A-DDE6B489FE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2034" y="1541002"/>
            <a:ext cx="5155633" cy="5155633"/>
          </a:xfrm>
          <a:prstGeom prst="rect">
            <a:avLst/>
          </a:prstGeom>
        </p:spPr>
      </p:pic>
      <p:pic>
        <p:nvPicPr>
          <p:cNvPr id="13" name="Picture 12">
            <a:extLst>
              <a:ext uri="{FF2B5EF4-FFF2-40B4-BE49-F238E27FC236}">
                <a16:creationId xmlns:a16="http://schemas.microsoft.com/office/drawing/2014/main" id="{F8724E58-B424-0543-8E63-A9EB8E17ED05}"/>
              </a:ext>
            </a:extLst>
          </p:cNvPr>
          <p:cNvPicPr/>
          <p:nvPr userDrawn="1"/>
        </p:nvPicPr>
        <p:blipFill>
          <a:blip r:embed="rId3">
            <a:extLst>
              <a:ext uri="{28A0092B-C50C-407E-A947-70E740481C1C}">
                <a14:useLocalDpi xmlns:a14="http://schemas.microsoft.com/office/drawing/2010/main"/>
              </a:ext>
            </a:extLst>
          </a:blip>
          <a:stretch>
            <a:fillRect/>
          </a:stretch>
        </p:blipFill>
        <p:spPr>
          <a:xfrm>
            <a:off x="-12702" y="155447"/>
            <a:ext cx="12192001" cy="73152"/>
          </a:xfrm>
          <a:prstGeom prst="rect">
            <a:avLst/>
          </a:prstGeom>
        </p:spPr>
      </p:pic>
    </p:spTree>
    <p:extLst>
      <p:ext uri="{BB962C8B-B14F-4D97-AF65-F5344CB8AC3E}">
        <p14:creationId xmlns:p14="http://schemas.microsoft.com/office/powerpoint/2010/main" val="373673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727F7-B56D-514A-BAA2-E0059C6066A8}"/>
              </a:ext>
            </a:extLst>
          </p:cNvPr>
          <p:cNvSpPr/>
          <p:nvPr userDrawn="1"/>
        </p:nvSpPr>
        <p:spPr>
          <a:xfrm>
            <a:off x="0" y="0"/>
            <a:ext cx="12192000" cy="19431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3C7F08-B10B-6441-8A17-1A29D20A5D69}"/>
              </a:ext>
            </a:extLst>
          </p:cNvPr>
          <p:cNvSpPr>
            <a:spLocks noGrp="1"/>
          </p:cNvSpPr>
          <p:nvPr>
            <p:ph idx="1"/>
          </p:nvPr>
        </p:nvSpPr>
        <p:spPr>
          <a:xfrm>
            <a:off x="838200" y="2147761"/>
            <a:ext cx="10515600" cy="4351338"/>
          </a:xfrm>
          <a:prstGeom prst="rect">
            <a:avLst/>
          </a:prstGeom>
        </p:spPr>
        <p:txBody>
          <a:bodyPr/>
          <a:lstStyle>
            <a:lvl1pPr>
              <a:defRPr sz="3200">
                <a:solidFill>
                  <a:schemeClr val="accent3">
                    <a:lumMod val="50000"/>
                  </a:schemeClr>
                </a:solidFill>
              </a:defRPr>
            </a:lvl1pPr>
            <a:lvl2pPr>
              <a:defRPr sz="2800">
                <a:solidFill>
                  <a:schemeClr val="accent3">
                    <a:lumMod val="50000"/>
                  </a:schemeClr>
                </a:solidFill>
              </a:defRPr>
            </a:lvl2pPr>
            <a:lvl3pPr>
              <a:defRPr sz="2500">
                <a:solidFill>
                  <a:schemeClr val="accent3">
                    <a:lumMod val="50000"/>
                  </a:schemeClr>
                </a:solidFill>
              </a:defRPr>
            </a:lvl3pPr>
          </a:lstStyle>
          <a:p>
            <a:pPr lvl="0"/>
            <a:r>
              <a:rPr lang="en-US" dirty="0"/>
              <a:t>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C2B701A0-7E52-7D42-B983-6574FAA670AC}"/>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6511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727F7-B56D-514A-BAA2-E0059C6066A8}"/>
              </a:ext>
            </a:extLst>
          </p:cNvPr>
          <p:cNvSpPr/>
          <p:nvPr userDrawn="1"/>
        </p:nvSpPr>
        <p:spPr>
          <a:xfrm>
            <a:off x="0" y="0"/>
            <a:ext cx="12192000" cy="1943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3C7F08-B10B-6441-8A17-1A29D20A5D69}"/>
              </a:ext>
            </a:extLst>
          </p:cNvPr>
          <p:cNvSpPr>
            <a:spLocks noGrp="1"/>
          </p:cNvSpPr>
          <p:nvPr>
            <p:ph idx="1"/>
          </p:nvPr>
        </p:nvSpPr>
        <p:spPr>
          <a:xfrm>
            <a:off x="838200" y="2147761"/>
            <a:ext cx="10515600" cy="4351338"/>
          </a:xfrm>
          <a:prstGeom prst="rect">
            <a:avLst/>
          </a:prstGeom>
        </p:spPr>
        <p:txBody>
          <a:bodyPr/>
          <a:lstStyle>
            <a:lvl1pPr>
              <a:defRPr sz="3200">
                <a:solidFill>
                  <a:schemeClr val="accent3">
                    <a:lumMod val="50000"/>
                  </a:schemeClr>
                </a:solidFill>
              </a:defRPr>
            </a:lvl1pPr>
            <a:lvl2pPr>
              <a:defRPr sz="2800">
                <a:solidFill>
                  <a:schemeClr val="accent3">
                    <a:lumMod val="50000"/>
                  </a:schemeClr>
                </a:solidFill>
              </a:defRPr>
            </a:lvl2pPr>
            <a:lvl3pPr>
              <a:defRPr sz="2500">
                <a:solidFill>
                  <a:schemeClr val="accent3">
                    <a:lumMod val="50000"/>
                  </a:schemeClr>
                </a:solidFill>
              </a:defRPr>
            </a:lvl3pPr>
          </a:lstStyle>
          <a:p>
            <a:pPr lvl="0"/>
            <a:r>
              <a:rPr lang="en-US" dirty="0"/>
              <a:t>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C2B701A0-7E52-7D42-B983-6574FAA670AC}"/>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79256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727F7-B56D-514A-BAA2-E0059C6066A8}"/>
              </a:ext>
            </a:extLst>
          </p:cNvPr>
          <p:cNvSpPr/>
          <p:nvPr userDrawn="1"/>
        </p:nvSpPr>
        <p:spPr>
          <a:xfrm>
            <a:off x="0" y="0"/>
            <a:ext cx="12192000" cy="1943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3C7F08-B10B-6441-8A17-1A29D20A5D69}"/>
              </a:ext>
            </a:extLst>
          </p:cNvPr>
          <p:cNvSpPr>
            <a:spLocks noGrp="1"/>
          </p:cNvSpPr>
          <p:nvPr>
            <p:ph idx="1"/>
          </p:nvPr>
        </p:nvSpPr>
        <p:spPr>
          <a:xfrm>
            <a:off x="838200" y="2147761"/>
            <a:ext cx="10515600" cy="4351338"/>
          </a:xfrm>
          <a:prstGeom prst="rect">
            <a:avLst/>
          </a:prstGeom>
        </p:spPr>
        <p:txBody>
          <a:bodyPr/>
          <a:lstStyle>
            <a:lvl1pPr>
              <a:defRPr sz="3200">
                <a:solidFill>
                  <a:schemeClr val="accent3">
                    <a:lumMod val="50000"/>
                  </a:schemeClr>
                </a:solidFill>
              </a:defRPr>
            </a:lvl1pPr>
            <a:lvl2pPr>
              <a:defRPr sz="2800">
                <a:solidFill>
                  <a:schemeClr val="accent3">
                    <a:lumMod val="50000"/>
                  </a:schemeClr>
                </a:solidFill>
              </a:defRPr>
            </a:lvl2pPr>
            <a:lvl3pPr>
              <a:defRPr sz="2500">
                <a:solidFill>
                  <a:schemeClr val="accent3">
                    <a:lumMod val="50000"/>
                  </a:schemeClr>
                </a:solidFill>
              </a:defRPr>
            </a:lvl3pPr>
          </a:lstStyle>
          <a:p>
            <a:pPr lvl="0"/>
            <a:r>
              <a:rPr lang="en-US" dirty="0"/>
              <a:t>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C2B701A0-7E52-7D42-B983-6574FAA670AC}"/>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07599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727F7-B56D-514A-BAA2-E0059C6066A8}"/>
              </a:ext>
            </a:extLst>
          </p:cNvPr>
          <p:cNvSpPr/>
          <p:nvPr userDrawn="1"/>
        </p:nvSpPr>
        <p:spPr>
          <a:xfrm>
            <a:off x="0" y="0"/>
            <a:ext cx="12192000" cy="1943100"/>
          </a:xfrm>
          <a:prstGeom prst="rect">
            <a:avLst/>
          </a:prstGeom>
          <a:solidFill>
            <a:srgbClr val="FDC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3C7F08-B10B-6441-8A17-1A29D20A5D69}"/>
              </a:ext>
            </a:extLst>
          </p:cNvPr>
          <p:cNvSpPr>
            <a:spLocks noGrp="1"/>
          </p:cNvSpPr>
          <p:nvPr>
            <p:ph idx="1"/>
          </p:nvPr>
        </p:nvSpPr>
        <p:spPr>
          <a:xfrm>
            <a:off x="838200" y="2147761"/>
            <a:ext cx="10515600" cy="4351338"/>
          </a:xfrm>
          <a:prstGeom prst="rect">
            <a:avLst/>
          </a:prstGeom>
        </p:spPr>
        <p:txBody>
          <a:bodyPr/>
          <a:lstStyle>
            <a:lvl1pPr>
              <a:defRPr sz="3200">
                <a:solidFill>
                  <a:schemeClr val="accent3">
                    <a:lumMod val="50000"/>
                  </a:schemeClr>
                </a:solidFill>
              </a:defRPr>
            </a:lvl1pPr>
            <a:lvl2pPr>
              <a:defRPr sz="2800">
                <a:solidFill>
                  <a:schemeClr val="accent3">
                    <a:lumMod val="50000"/>
                  </a:schemeClr>
                </a:solidFill>
              </a:defRPr>
            </a:lvl2pPr>
            <a:lvl3pPr>
              <a:defRPr sz="2500">
                <a:solidFill>
                  <a:schemeClr val="accent3">
                    <a:lumMod val="50000"/>
                  </a:schemeClr>
                </a:solidFill>
              </a:defRPr>
            </a:lvl3pPr>
          </a:lstStyle>
          <a:p>
            <a:pPr lvl="0"/>
            <a:r>
              <a:rPr lang="en-US" dirty="0"/>
              <a:t>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C2B701A0-7E52-7D42-B983-6574FAA670AC}"/>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9014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727F7-B56D-514A-BAA2-E0059C6066A8}"/>
              </a:ext>
            </a:extLst>
          </p:cNvPr>
          <p:cNvSpPr/>
          <p:nvPr userDrawn="1"/>
        </p:nvSpPr>
        <p:spPr>
          <a:xfrm>
            <a:off x="0" y="0"/>
            <a:ext cx="12192000" cy="1943100"/>
          </a:xfrm>
          <a:prstGeom prst="rect">
            <a:avLst/>
          </a:prstGeom>
          <a:solidFill>
            <a:srgbClr val="1E8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3C7F08-B10B-6441-8A17-1A29D20A5D69}"/>
              </a:ext>
            </a:extLst>
          </p:cNvPr>
          <p:cNvSpPr>
            <a:spLocks noGrp="1"/>
          </p:cNvSpPr>
          <p:nvPr>
            <p:ph idx="1"/>
          </p:nvPr>
        </p:nvSpPr>
        <p:spPr>
          <a:xfrm>
            <a:off x="838200" y="2147761"/>
            <a:ext cx="10515600" cy="4351338"/>
          </a:xfrm>
          <a:prstGeom prst="rect">
            <a:avLst/>
          </a:prstGeom>
        </p:spPr>
        <p:txBody>
          <a:bodyPr/>
          <a:lstStyle>
            <a:lvl1pPr>
              <a:defRPr sz="3200">
                <a:solidFill>
                  <a:schemeClr val="accent3">
                    <a:lumMod val="50000"/>
                  </a:schemeClr>
                </a:solidFill>
              </a:defRPr>
            </a:lvl1pPr>
            <a:lvl2pPr>
              <a:defRPr sz="2800">
                <a:solidFill>
                  <a:schemeClr val="accent3">
                    <a:lumMod val="50000"/>
                  </a:schemeClr>
                </a:solidFill>
              </a:defRPr>
            </a:lvl2pPr>
            <a:lvl3pPr>
              <a:defRPr sz="2500">
                <a:solidFill>
                  <a:schemeClr val="accent3">
                    <a:lumMod val="50000"/>
                  </a:schemeClr>
                </a:solidFill>
              </a:defRPr>
            </a:lvl3pPr>
          </a:lstStyle>
          <a:p>
            <a:pPr lvl="0"/>
            <a:r>
              <a:rPr lang="en-US" dirty="0"/>
              <a:t>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C2B701A0-7E52-7D42-B983-6574FAA670AC}"/>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02981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7F8543-2AD9-E342-8311-7B05B3A10785}"/>
              </a:ext>
            </a:extLst>
          </p:cNvPr>
          <p:cNvSpPr/>
          <p:nvPr userDrawn="1"/>
        </p:nvSpPr>
        <p:spPr>
          <a:xfrm>
            <a:off x="0" y="0"/>
            <a:ext cx="6070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3C7F08-B10B-6441-8A17-1A29D20A5D69}"/>
              </a:ext>
            </a:extLst>
          </p:cNvPr>
          <p:cNvSpPr>
            <a:spLocks noGrp="1"/>
          </p:cNvSpPr>
          <p:nvPr>
            <p:ph idx="1"/>
          </p:nvPr>
        </p:nvSpPr>
        <p:spPr>
          <a:xfrm>
            <a:off x="508000" y="524933"/>
            <a:ext cx="5029200" cy="5974166"/>
          </a:xfrm>
          <a:prstGeom prst="rect">
            <a:avLst/>
          </a:prstGeom>
        </p:spPr>
        <p:txBody>
          <a:bodyPr/>
          <a:lstStyle>
            <a:lvl1pPr>
              <a:defRPr sz="3000">
                <a:solidFill>
                  <a:schemeClr val="bg1"/>
                </a:solidFill>
              </a:defRPr>
            </a:lvl1pPr>
            <a:lvl2pPr>
              <a:defRPr sz="2800">
                <a:solidFill>
                  <a:schemeClr val="bg1"/>
                </a:solidFill>
              </a:defRPr>
            </a:lvl2pPr>
            <a:lvl3pPr>
              <a:defRPr sz="2500">
                <a:solidFill>
                  <a:schemeClr val="bg1"/>
                </a:solidFill>
              </a:defRPr>
            </a:lvl3pPr>
          </a:lstStyle>
          <a:p>
            <a:pPr lvl="0"/>
            <a:r>
              <a:rPr lang="en-US" dirty="0"/>
              <a:t>Edit Master text styles</a:t>
            </a:r>
          </a:p>
          <a:p>
            <a:pPr lvl="1"/>
            <a:r>
              <a:rPr lang="en-US" dirty="0"/>
              <a:t>Second level</a:t>
            </a:r>
          </a:p>
          <a:p>
            <a:pPr lvl="2"/>
            <a:r>
              <a:rPr lang="en-US" dirty="0"/>
              <a:t>Third level</a:t>
            </a:r>
          </a:p>
        </p:txBody>
      </p:sp>
      <p:pic>
        <p:nvPicPr>
          <p:cNvPr id="2" name="Picture 1">
            <a:extLst>
              <a:ext uri="{FF2B5EF4-FFF2-40B4-BE49-F238E27FC236}">
                <a16:creationId xmlns:a16="http://schemas.microsoft.com/office/drawing/2014/main" id="{9072AF45-738F-E041-8D20-5833639D2A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5333" y="724832"/>
            <a:ext cx="5774267" cy="5774267"/>
          </a:xfrm>
          <a:prstGeom prst="rect">
            <a:avLst/>
          </a:prstGeom>
        </p:spPr>
      </p:pic>
    </p:spTree>
    <p:extLst>
      <p:ext uri="{BB962C8B-B14F-4D97-AF65-F5344CB8AC3E}">
        <p14:creationId xmlns:p14="http://schemas.microsoft.com/office/powerpoint/2010/main" val="372370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656DB-2935-AB4C-B4B6-DA62D2EC3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a:extLst>
              <a:ext uri="{FF2B5EF4-FFF2-40B4-BE49-F238E27FC236}">
                <a16:creationId xmlns:a16="http://schemas.microsoft.com/office/drawing/2014/main" id="{AE3E9310-6AD7-5049-924F-44C7F1ACA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8010215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50" r:id="rId4"/>
    <p:sldLayoutId id="2147483663" r:id="rId5"/>
    <p:sldLayoutId id="2147483664" r:id="rId6"/>
    <p:sldLayoutId id="2147483666" r:id="rId7"/>
    <p:sldLayoutId id="2147483665" r:id="rId8"/>
    <p:sldLayoutId id="2147483667" r:id="rId9"/>
    <p:sldLayoutId id="2147483668" r:id="rId10"/>
    <p:sldLayoutId id="2147483652" r:id="rId11"/>
    <p:sldLayoutId id="2147483654" r:id="rId12"/>
    <p:sldLayoutId id="2147483657" r:id="rId13"/>
  </p:sldLayoutIdLst>
  <p:txStyles>
    <p:titleStyle>
      <a:lvl1pPr algn="l" defTabSz="914400" rtl="0" eaLnBrk="1" latinLnBrk="0" hangingPunct="1">
        <a:lnSpc>
          <a:spcPct val="90000"/>
        </a:lnSpc>
        <a:spcBef>
          <a:spcPct val="0"/>
        </a:spcBef>
        <a:buNone/>
        <a:defRPr sz="4400" kern="1200">
          <a:solidFill>
            <a:schemeClr val="tx1"/>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785CE1-0B56-C342-AAA9-881F6A540DE9}"/>
              </a:ext>
            </a:extLst>
          </p:cNvPr>
          <p:cNvSpPr txBox="1"/>
          <p:nvPr/>
        </p:nvSpPr>
        <p:spPr>
          <a:xfrm>
            <a:off x="230382" y="562233"/>
            <a:ext cx="11513088" cy="615553"/>
          </a:xfrm>
          <a:prstGeom prst="rect">
            <a:avLst/>
          </a:prstGeom>
          <a:noFill/>
        </p:spPr>
        <p:txBody>
          <a:bodyPr wrap="none" rtlCol="0">
            <a:spAutoFit/>
          </a:bodyPr>
          <a:lstStyle/>
          <a:p>
            <a:r>
              <a:rPr lang="en-US" sz="3400" b="1" i="1" dirty="0">
                <a:solidFill>
                  <a:schemeClr val="bg1"/>
                </a:solidFill>
                <a:latin typeface="Bookman Old Style" panose="02050604050505020204" pitchFamily="18" charset="0"/>
              </a:rPr>
              <a:t>Building Capacity &amp; Strengthening WSCC Teams</a:t>
            </a:r>
          </a:p>
        </p:txBody>
      </p:sp>
      <p:sp>
        <p:nvSpPr>
          <p:cNvPr id="7" name="TextBox 6">
            <a:extLst>
              <a:ext uri="{FF2B5EF4-FFF2-40B4-BE49-F238E27FC236}">
                <a16:creationId xmlns:a16="http://schemas.microsoft.com/office/drawing/2014/main" id="{38D4AA6F-1E3D-1449-B9B0-4EA615E7982B}"/>
              </a:ext>
            </a:extLst>
          </p:cNvPr>
          <p:cNvSpPr txBox="1"/>
          <p:nvPr/>
        </p:nvSpPr>
        <p:spPr>
          <a:xfrm>
            <a:off x="4697505" y="1303293"/>
            <a:ext cx="7207624" cy="1138773"/>
          </a:xfrm>
          <a:prstGeom prst="rect">
            <a:avLst/>
          </a:prstGeom>
          <a:noFill/>
        </p:spPr>
        <p:txBody>
          <a:bodyPr wrap="square" rtlCol="0">
            <a:spAutoFit/>
          </a:bodyPr>
          <a:lstStyle/>
          <a:p>
            <a:pPr algn="ctr"/>
            <a:r>
              <a:rPr lang="en-US" sz="3400" b="1" dirty="0">
                <a:solidFill>
                  <a:srgbClr val="FFC000"/>
                </a:solidFill>
                <a:latin typeface="Bookman Old Style" panose="02050604050505020204" pitchFamily="18" charset="0"/>
              </a:rPr>
              <a:t>A Series of Training Modules for States &amp; Districts</a:t>
            </a:r>
          </a:p>
        </p:txBody>
      </p:sp>
      <p:sp>
        <p:nvSpPr>
          <p:cNvPr id="13" name="Subtitle 2">
            <a:extLst>
              <a:ext uri="{FF2B5EF4-FFF2-40B4-BE49-F238E27FC236}">
                <a16:creationId xmlns:a16="http://schemas.microsoft.com/office/drawing/2014/main" id="{27650919-858D-BB43-A37B-6831A92C3A91}"/>
              </a:ext>
            </a:extLst>
          </p:cNvPr>
          <p:cNvSpPr txBox="1">
            <a:spLocks/>
          </p:cNvSpPr>
          <p:nvPr/>
        </p:nvSpPr>
        <p:spPr>
          <a:xfrm>
            <a:off x="6460053" y="3802018"/>
            <a:ext cx="5445075" cy="2320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latin typeface="Bookman Old Style" panose="02050604050505020204" pitchFamily="18" charset="0"/>
                <a:cs typeface="Arial Narrow" panose="020B0604020202020204" pitchFamily="34" charset="0"/>
              </a:rPr>
              <a:t>YOUR NAME HERE</a:t>
            </a:r>
          </a:p>
        </p:txBody>
      </p:sp>
      <p:pic>
        <p:nvPicPr>
          <p:cNvPr id="5" name="Picture 4" descr="A drawing of a face&#10;&#10;Description automatically generated">
            <a:extLst>
              <a:ext uri="{FF2B5EF4-FFF2-40B4-BE49-F238E27FC236}">
                <a16:creationId xmlns:a16="http://schemas.microsoft.com/office/drawing/2014/main" id="{963CC476-D0A6-534E-9E57-BF346BDB4081}"/>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a14:imgEffect>
                      <a14:colorTemperature colorTemp="6352"/>
                    </a14:imgEffect>
                    <a14:imgEffect>
                      <a14:saturation sat="0"/>
                    </a14:imgEffect>
                  </a14:imgLayer>
                </a14:imgProps>
              </a:ext>
            </a:extLst>
          </a:blip>
          <a:stretch>
            <a:fillRect/>
          </a:stretch>
        </p:blipFill>
        <p:spPr>
          <a:xfrm>
            <a:off x="10500815" y="6122504"/>
            <a:ext cx="949657" cy="397604"/>
          </a:xfrm>
          <a:prstGeom prst="rect">
            <a:avLst/>
          </a:prstGeom>
          <a:solidFill>
            <a:schemeClr val="bg1"/>
          </a:solidFill>
        </p:spPr>
      </p:pic>
    </p:spTree>
    <p:extLst>
      <p:ext uri="{BB962C8B-B14F-4D97-AF65-F5344CB8AC3E}">
        <p14:creationId xmlns:p14="http://schemas.microsoft.com/office/powerpoint/2010/main" val="132868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67232C-92CA-C94E-B2B3-18EC0DF72589}"/>
              </a:ext>
            </a:extLst>
          </p:cNvPr>
          <p:cNvSpPr>
            <a:spLocks noGrp="1"/>
          </p:cNvSpPr>
          <p:nvPr>
            <p:ph type="title"/>
          </p:nvPr>
        </p:nvSpPr>
        <p:spPr/>
        <p:txBody>
          <a:bodyPr/>
          <a:lstStyle/>
          <a:p>
            <a:r>
              <a:rPr lang="en-US" dirty="0"/>
              <a:t>TRAINING MODULES</a:t>
            </a:r>
          </a:p>
        </p:txBody>
      </p:sp>
      <p:sp>
        <p:nvSpPr>
          <p:cNvPr id="2" name="Rectangle 1">
            <a:extLst>
              <a:ext uri="{FF2B5EF4-FFF2-40B4-BE49-F238E27FC236}">
                <a16:creationId xmlns:a16="http://schemas.microsoft.com/office/drawing/2014/main" id="{F597EB76-AB2D-A042-AB10-0B47724EB470}"/>
              </a:ext>
            </a:extLst>
          </p:cNvPr>
          <p:cNvSpPr/>
          <p:nvPr/>
        </p:nvSpPr>
        <p:spPr>
          <a:xfrm>
            <a:off x="576468" y="2504662"/>
            <a:ext cx="11032435" cy="3323987"/>
          </a:xfrm>
          <a:prstGeom prst="rect">
            <a:avLst/>
          </a:prstGeom>
          <a:solidFill>
            <a:schemeClr val="accent4">
              <a:lumMod val="20000"/>
              <a:lumOff val="80000"/>
            </a:schemeClr>
          </a:solidFill>
        </p:spPr>
        <p:txBody>
          <a:bodyPr wrap="square">
            <a:spAutoFit/>
          </a:bodyPr>
          <a:lstStyle/>
          <a:p>
            <a:pPr marL="285750" indent="-285750">
              <a:buFont typeface="Arial" panose="020B0604020202020204" pitchFamily="34" charset="0"/>
              <a:buChar char="•"/>
            </a:pPr>
            <a:r>
              <a:rPr lang="en-US" sz="3500" dirty="0">
                <a:solidFill>
                  <a:schemeClr val="accent3">
                    <a:lumMod val="50000"/>
                  </a:schemeClr>
                </a:solidFill>
                <a:latin typeface="Arial" panose="020B0604020202020204" pitchFamily="34" charset="0"/>
                <a:cs typeface="Arial" panose="020B0604020202020204" pitchFamily="34" charset="0"/>
              </a:rPr>
              <a:t>Transforming Environments </a:t>
            </a:r>
          </a:p>
          <a:p>
            <a:pPr marL="285750" indent="-285750">
              <a:buFont typeface="Arial" panose="020B0604020202020204" pitchFamily="34" charset="0"/>
              <a:buChar char="•"/>
            </a:pPr>
            <a:r>
              <a:rPr lang="en-US" sz="3500" dirty="0">
                <a:solidFill>
                  <a:schemeClr val="accent3">
                    <a:lumMod val="50000"/>
                  </a:schemeClr>
                </a:solidFill>
                <a:latin typeface="Arial" panose="020B0604020202020204" pitchFamily="34" charset="0"/>
                <a:cs typeface="Arial" panose="020B0604020202020204" pitchFamily="34" charset="0"/>
              </a:rPr>
              <a:t>Using Data to Create Action Plans and Evaluate Work </a:t>
            </a:r>
          </a:p>
          <a:p>
            <a:pPr marL="285750" indent="-285750">
              <a:buFont typeface="Arial" panose="020B0604020202020204" pitchFamily="34" charset="0"/>
              <a:buChar char="•"/>
            </a:pPr>
            <a:r>
              <a:rPr lang="en-US" sz="3500" dirty="0">
                <a:solidFill>
                  <a:schemeClr val="accent3">
                    <a:lumMod val="50000"/>
                  </a:schemeClr>
                </a:solidFill>
                <a:latin typeface="Arial" panose="020B0604020202020204" pitchFamily="34" charset="0"/>
                <a:cs typeface="Arial" panose="020B0604020202020204" pitchFamily="34" charset="0"/>
              </a:rPr>
              <a:t>Communicating Results and Improvements </a:t>
            </a:r>
          </a:p>
          <a:p>
            <a:pPr marL="285750" indent="-285750">
              <a:buFont typeface="Arial" panose="020B0604020202020204" pitchFamily="34" charset="0"/>
              <a:buChar char="•"/>
            </a:pPr>
            <a:r>
              <a:rPr lang="en-US" sz="3500" dirty="0">
                <a:solidFill>
                  <a:schemeClr val="accent3">
                    <a:lumMod val="50000"/>
                  </a:schemeClr>
                </a:solidFill>
                <a:latin typeface="Arial" panose="020B0604020202020204" pitchFamily="34" charset="0"/>
                <a:cs typeface="Arial" panose="020B0604020202020204" pitchFamily="34" charset="0"/>
              </a:rPr>
              <a:t>Engaging Youth</a:t>
            </a:r>
          </a:p>
          <a:p>
            <a:pPr marL="285750" indent="-285750">
              <a:buFont typeface="Arial" panose="020B0604020202020204" pitchFamily="34" charset="0"/>
              <a:buChar char="•"/>
            </a:pPr>
            <a:r>
              <a:rPr lang="en-US" sz="3500" dirty="0">
                <a:solidFill>
                  <a:schemeClr val="accent3">
                    <a:lumMod val="50000"/>
                  </a:schemeClr>
                </a:solidFill>
                <a:latin typeface="Arial" panose="020B0604020202020204" pitchFamily="34" charset="0"/>
                <a:cs typeface="Arial" panose="020B0604020202020204" pitchFamily="34" charset="0"/>
              </a:rPr>
              <a:t>Ensuring Health Equity</a:t>
            </a:r>
          </a:p>
        </p:txBody>
      </p:sp>
    </p:spTree>
    <p:extLst>
      <p:ext uri="{BB962C8B-B14F-4D97-AF65-F5344CB8AC3E}">
        <p14:creationId xmlns:p14="http://schemas.microsoft.com/office/powerpoint/2010/main" val="2208107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F36404-6FAB-4843-8B53-033F1C32C398}"/>
              </a:ext>
            </a:extLst>
          </p:cNvPr>
          <p:cNvSpPr>
            <a:spLocks noGrp="1"/>
          </p:cNvSpPr>
          <p:nvPr>
            <p:ph type="title"/>
          </p:nvPr>
        </p:nvSpPr>
        <p:spPr/>
        <p:txBody>
          <a:bodyPr/>
          <a:lstStyle/>
          <a:p>
            <a:r>
              <a:rPr lang="en-US" dirty="0"/>
              <a:t>MODULE LAY OUT</a:t>
            </a:r>
          </a:p>
        </p:txBody>
      </p:sp>
      <p:sp>
        <p:nvSpPr>
          <p:cNvPr id="8" name="Content Placeholder 7">
            <a:extLst>
              <a:ext uri="{FF2B5EF4-FFF2-40B4-BE49-F238E27FC236}">
                <a16:creationId xmlns:a16="http://schemas.microsoft.com/office/drawing/2014/main" id="{67D1BA0A-7D0C-3E44-A912-B4ECED23BD03}"/>
              </a:ext>
            </a:extLst>
          </p:cNvPr>
          <p:cNvSpPr>
            <a:spLocks noGrp="1"/>
          </p:cNvSpPr>
          <p:nvPr>
            <p:ph idx="1"/>
          </p:nvPr>
        </p:nvSpPr>
        <p:spPr/>
        <p:txBody>
          <a:bodyPr>
            <a:normAutofit lnSpcReduction="10000"/>
          </a:bodyPr>
          <a:lstStyle/>
          <a:p>
            <a:r>
              <a:rPr lang="en-US" sz="3500" dirty="0">
                <a:latin typeface="Arial" panose="020B0604020202020204" pitchFamily="34" charset="0"/>
                <a:cs typeface="Arial" panose="020B0604020202020204" pitchFamily="34" charset="0"/>
              </a:rPr>
              <a:t>Training Script – content and activities</a:t>
            </a:r>
          </a:p>
          <a:p>
            <a:r>
              <a:rPr lang="en-US" sz="3500" dirty="0">
                <a:latin typeface="Arial" panose="020B0604020202020204" pitchFamily="34" charset="0"/>
                <a:cs typeface="Arial" panose="020B0604020202020204" pitchFamily="34" charset="0"/>
              </a:rPr>
              <a:t>PowerPoint </a:t>
            </a:r>
          </a:p>
          <a:p>
            <a:r>
              <a:rPr lang="en-US" sz="3500" dirty="0">
                <a:latin typeface="Arial" panose="020B0604020202020204" pitchFamily="34" charset="0"/>
                <a:cs typeface="Arial" panose="020B0604020202020204" pitchFamily="34" charset="0"/>
              </a:rPr>
              <a:t>Handout Packet – additional resources</a:t>
            </a:r>
          </a:p>
          <a:p>
            <a:endParaRPr lang="en-US" sz="3200" dirty="0"/>
          </a:p>
          <a:p>
            <a:pPr algn="ctr"/>
            <a:endParaRPr lang="en-US" sz="3200" dirty="0"/>
          </a:p>
          <a:p>
            <a:pPr algn="ctr"/>
            <a:endParaRPr lang="en-US" sz="3200" dirty="0"/>
          </a:p>
          <a:p>
            <a:pPr marL="0" indent="0" algn="ctr">
              <a:buNone/>
            </a:pPr>
            <a:r>
              <a:rPr lang="en-US" sz="3200" dirty="0"/>
              <a:t>All modules and respective resources will be available on the SOPHE website</a:t>
            </a:r>
          </a:p>
          <a:p>
            <a:pPr marL="0" indent="0">
              <a:buNone/>
            </a:pPr>
            <a:endParaRPr lang="en-US" sz="3200" dirty="0"/>
          </a:p>
        </p:txBody>
      </p:sp>
    </p:spTree>
    <p:extLst>
      <p:ext uri="{BB962C8B-B14F-4D97-AF65-F5344CB8AC3E}">
        <p14:creationId xmlns:p14="http://schemas.microsoft.com/office/powerpoint/2010/main" val="166303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AFDCC7-3B35-3549-8C8B-C5864B33460A}"/>
              </a:ext>
            </a:extLst>
          </p:cNvPr>
          <p:cNvSpPr>
            <a:spLocks noGrp="1"/>
          </p:cNvSpPr>
          <p:nvPr>
            <p:ph idx="1"/>
          </p:nvPr>
        </p:nvSpPr>
        <p:spPr/>
        <p:txBody>
          <a:bodyPr>
            <a:normAutofit fontScale="85000" lnSpcReduction="20000"/>
          </a:bodyPr>
          <a:lstStyle/>
          <a:p>
            <a:pPr marL="0" indent="0">
              <a:buNone/>
            </a:pPr>
            <a:r>
              <a:rPr lang="en-US" u="sng" dirty="0"/>
              <a:t>Getting Organized</a:t>
            </a:r>
            <a:endParaRPr lang="en-US" dirty="0"/>
          </a:p>
          <a:p>
            <a:pPr lvl="1"/>
            <a:r>
              <a:rPr lang="en-US" dirty="0"/>
              <a:t>Review the WSCC Team Training Modules Introduction </a:t>
            </a:r>
          </a:p>
          <a:p>
            <a:pPr lvl="1"/>
            <a:r>
              <a:rPr lang="en-US" dirty="0"/>
              <a:t>Read the module descriptions (pages 3-4) and module content</a:t>
            </a:r>
          </a:p>
          <a:p>
            <a:pPr lvl="1"/>
            <a:r>
              <a:rPr lang="en-US" dirty="0"/>
              <a:t>Decide which training modules you plan to use and in what order and create your WSCC team training plan (page 5)</a:t>
            </a:r>
          </a:p>
          <a:p>
            <a:pPr marL="0" indent="0">
              <a:buNone/>
            </a:pPr>
            <a:r>
              <a:rPr lang="en-US" u="sng" dirty="0"/>
              <a:t>Preparing to Implement and Implementing a Module</a:t>
            </a:r>
            <a:endParaRPr lang="en-US" dirty="0"/>
          </a:p>
          <a:p>
            <a:pPr lvl="1"/>
            <a:r>
              <a:rPr lang="en-US" dirty="0"/>
              <a:t>Read the module training script </a:t>
            </a:r>
            <a:r>
              <a:rPr lang="en-US" b="1" dirty="0"/>
              <a:t>in its entirety</a:t>
            </a:r>
            <a:r>
              <a:rPr lang="en-US" dirty="0"/>
              <a:t> first to get an overall picture of the training topic and content</a:t>
            </a:r>
          </a:p>
          <a:p>
            <a:pPr lvl="1"/>
            <a:r>
              <a:rPr lang="en-US" dirty="0"/>
              <a:t>Review the script with the PowerPoint and designated handouts</a:t>
            </a:r>
          </a:p>
          <a:p>
            <a:pPr lvl="1"/>
            <a:r>
              <a:rPr lang="en-US" dirty="0"/>
              <a:t>Adapt the training materials based on local needs </a:t>
            </a:r>
          </a:p>
          <a:p>
            <a:pPr lvl="1"/>
            <a:r>
              <a:rPr lang="en-US" dirty="0"/>
              <a:t>Prepare all resources for the training</a:t>
            </a:r>
          </a:p>
          <a:p>
            <a:pPr lvl="1"/>
            <a:r>
              <a:rPr lang="en-US" dirty="0"/>
              <a:t>Conduct the training</a:t>
            </a:r>
          </a:p>
          <a:p>
            <a:pPr lvl="1"/>
            <a:r>
              <a:rPr lang="en-US" dirty="0"/>
              <a:t>Evaluate the training implementation</a:t>
            </a:r>
          </a:p>
          <a:p>
            <a:pPr marL="0" indent="0">
              <a:buNone/>
            </a:pPr>
            <a:endParaRPr lang="en-US" dirty="0"/>
          </a:p>
        </p:txBody>
      </p:sp>
      <p:sp>
        <p:nvSpPr>
          <p:cNvPr id="3" name="Title 2">
            <a:extLst>
              <a:ext uri="{FF2B5EF4-FFF2-40B4-BE49-F238E27FC236}">
                <a16:creationId xmlns:a16="http://schemas.microsoft.com/office/drawing/2014/main" id="{BB034CF9-3B16-1241-A37B-283486B01A31}"/>
              </a:ext>
            </a:extLst>
          </p:cNvPr>
          <p:cNvSpPr>
            <a:spLocks noGrp="1"/>
          </p:cNvSpPr>
          <p:nvPr>
            <p:ph type="title"/>
          </p:nvPr>
        </p:nvSpPr>
        <p:spPr/>
        <p:txBody>
          <a:bodyPr/>
          <a:lstStyle/>
          <a:p>
            <a:r>
              <a:rPr lang="en-US" dirty="0"/>
              <a:t>SUGGESTED STRATEGY for IMPLEMENTATION</a:t>
            </a:r>
          </a:p>
        </p:txBody>
      </p:sp>
    </p:spTree>
    <p:extLst>
      <p:ext uri="{BB962C8B-B14F-4D97-AF65-F5344CB8AC3E}">
        <p14:creationId xmlns:p14="http://schemas.microsoft.com/office/powerpoint/2010/main" val="25721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BE372-1D69-DD4D-A2C0-0A456B566725}"/>
              </a:ext>
            </a:extLst>
          </p:cNvPr>
          <p:cNvSpPr txBox="1"/>
          <p:nvPr/>
        </p:nvSpPr>
        <p:spPr>
          <a:xfrm>
            <a:off x="558799" y="1026194"/>
            <a:ext cx="5046133" cy="2800767"/>
          </a:xfrm>
          <a:prstGeom prst="rect">
            <a:avLst/>
          </a:prstGeom>
          <a:noFill/>
        </p:spPr>
        <p:txBody>
          <a:bodyPr wrap="square" rtlCol="0">
            <a:spAutoFit/>
          </a:bodyPr>
          <a:lstStyle/>
          <a:p>
            <a:pPr algn="ctr"/>
            <a:r>
              <a:rPr lang="en-US" sz="8800" b="1" dirty="0">
                <a:solidFill>
                  <a:schemeClr val="bg1"/>
                </a:solidFill>
                <a:latin typeface="Bookman Old Style" panose="02050604050505020204" pitchFamily="18" charset="0"/>
              </a:rPr>
              <a:t>Thank You!</a:t>
            </a:r>
          </a:p>
        </p:txBody>
      </p:sp>
      <p:sp>
        <p:nvSpPr>
          <p:cNvPr id="3" name="TextBox 2">
            <a:extLst>
              <a:ext uri="{FF2B5EF4-FFF2-40B4-BE49-F238E27FC236}">
                <a16:creationId xmlns:a16="http://schemas.microsoft.com/office/drawing/2014/main" id="{D457683D-1296-3246-8485-4BECFEB8EDEE}"/>
              </a:ext>
            </a:extLst>
          </p:cNvPr>
          <p:cNvSpPr txBox="1"/>
          <p:nvPr/>
        </p:nvSpPr>
        <p:spPr>
          <a:xfrm>
            <a:off x="1510748" y="5844209"/>
            <a:ext cx="5287619" cy="461665"/>
          </a:xfrm>
          <a:prstGeom prst="rect">
            <a:avLst/>
          </a:prstGeom>
          <a:noFill/>
        </p:spPr>
        <p:txBody>
          <a:bodyPr wrap="square" rtlCol="0">
            <a:spAutoFit/>
          </a:bodyPr>
          <a:lstStyle/>
          <a:p>
            <a:pPr algn="ctr"/>
            <a:r>
              <a:rPr lang="en-US" sz="2400" b="1" dirty="0">
                <a:solidFill>
                  <a:schemeClr val="tx1">
                    <a:lumMod val="75000"/>
                  </a:schemeClr>
                </a:solidFill>
                <a:latin typeface="Bookman Old Style" panose="02050604050505020204" pitchFamily="18" charset="0"/>
              </a:rPr>
              <a:t>Your name and contact info</a:t>
            </a:r>
          </a:p>
        </p:txBody>
      </p:sp>
    </p:spTree>
    <p:extLst>
      <p:ext uri="{BB962C8B-B14F-4D97-AF65-F5344CB8AC3E}">
        <p14:creationId xmlns:p14="http://schemas.microsoft.com/office/powerpoint/2010/main" val="167389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6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F362F-CA4A-504A-89BE-17F00F7282B1}"/>
              </a:ext>
            </a:extLst>
          </p:cNvPr>
          <p:cNvSpPr>
            <a:spLocks noGrp="1"/>
          </p:cNvSpPr>
          <p:nvPr>
            <p:ph idx="1"/>
          </p:nvPr>
        </p:nvSpPr>
        <p:spPr>
          <a:xfrm>
            <a:off x="838200" y="2350961"/>
            <a:ext cx="10515600" cy="4351338"/>
          </a:xfrm>
        </p:spPr>
        <p:txBody>
          <a:bodyPr>
            <a:normAutofit/>
          </a:bodyPr>
          <a:lstStyle/>
          <a:p>
            <a:pPr marL="0" lvl="0" indent="0">
              <a:buNone/>
            </a:pPr>
            <a:r>
              <a:rPr lang="en-US" dirty="0">
                <a:solidFill>
                  <a:schemeClr val="tx1"/>
                </a:solidFill>
                <a:latin typeface="Arial" panose="020B0604020202020204" pitchFamily="34" charset="0"/>
                <a:cs typeface="Arial" panose="020B0604020202020204" pitchFamily="34" charset="0"/>
              </a:rPr>
              <a:t>This project was supported by Cooperative Agreement Number NU38OT000315, funded by the National Center for Chronic Disease Prevention and Health Promotion, Division of Population Health, School Health Branch, from the Centers for Disease Control and Prevention. Contents are solely the responsibility of the authors and do not necessarily represent the official views of the Centers for Disease Control and Prevention or the Department of Health and Human Services.</a:t>
            </a:r>
          </a:p>
          <a:p>
            <a:pPr lvl="1"/>
            <a:endParaRPr lang="en-US" dirty="0"/>
          </a:p>
        </p:txBody>
      </p:sp>
      <p:sp>
        <p:nvSpPr>
          <p:cNvPr id="8" name="Title 7">
            <a:extLst>
              <a:ext uri="{FF2B5EF4-FFF2-40B4-BE49-F238E27FC236}">
                <a16:creationId xmlns:a16="http://schemas.microsoft.com/office/drawing/2014/main" id="{85114058-BE62-0C4A-B901-9A1F9E0A1E62}"/>
              </a:ext>
            </a:extLst>
          </p:cNvPr>
          <p:cNvSpPr>
            <a:spLocks noGrp="1"/>
          </p:cNvSpPr>
          <p:nvPr>
            <p:ph type="title"/>
          </p:nvPr>
        </p:nvSpPr>
        <p:spPr/>
        <p:txBody>
          <a:bodyPr/>
          <a:lstStyle/>
          <a:p>
            <a:r>
              <a:rPr lang="en-US" dirty="0"/>
              <a:t>DISCLAIMER</a:t>
            </a:r>
          </a:p>
        </p:txBody>
      </p:sp>
    </p:spTree>
    <p:extLst>
      <p:ext uri="{BB962C8B-B14F-4D97-AF65-F5344CB8AC3E}">
        <p14:creationId xmlns:p14="http://schemas.microsoft.com/office/powerpoint/2010/main" val="338993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C2A1E-DAFC-1045-9593-68671AE9F184}"/>
              </a:ext>
            </a:extLst>
          </p:cNvPr>
          <p:cNvSpPr>
            <a:spLocks noGrp="1"/>
          </p:cNvSpPr>
          <p:nvPr>
            <p:ph type="title"/>
          </p:nvPr>
        </p:nvSpPr>
        <p:spPr/>
        <p:txBody>
          <a:bodyPr/>
          <a:lstStyle/>
          <a:p>
            <a:r>
              <a:rPr lang="en-US" dirty="0"/>
              <a:t>ACKNOWLEDGEMENTS</a:t>
            </a:r>
          </a:p>
        </p:txBody>
      </p:sp>
      <p:pic>
        <p:nvPicPr>
          <p:cNvPr id="5" name="Picture 4">
            <a:extLst>
              <a:ext uri="{FF2B5EF4-FFF2-40B4-BE49-F238E27FC236}">
                <a16:creationId xmlns:a16="http://schemas.microsoft.com/office/drawing/2014/main" id="{681F45C8-2142-CA4B-930D-237051B3C9AA}"/>
              </a:ext>
            </a:extLst>
          </p:cNvPr>
          <p:cNvPicPr>
            <a:picLocks noChangeAspect="1"/>
          </p:cNvPicPr>
          <p:nvPr/>
        </p:nvPicPr>
        <p:blipFill>
          <a:blip r:embed="rId3"/>
          <a:stretch>
            <a:fillRect/>
          </a:stretch>
        </p:blipFill>
        <p:spPr>
          <a:xfrm>
            <a:off x="1998318" y="2054363"/>
            <a:ext cx="7797800" cy="5651500"/>
          </a:xfrm>
          <a:prstGeom prst="rect">
            <a:avLst/>
          </a:prstGeom>
        </p:spPr>
      </p:pic>
    </p:spTree>
    <p:extLst>
      <p:ext uri="{BB962C8B-B14F-4D97-AF65-F5344CB8AC3E}">
        <p14:creationId xmlns:p14="http://schemas.microsoft.com/office/powerpoint/2010/main" val="396283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C443E4-D7C1-BC41-825C-765CFA0A910A}"/>
              </a:ext>
            </a:extLst>
          </p:cNvPr>
          <p:cNvSpPr>
            <a:spLocks noGrp="1"/>
          </p:cNvSpPr>
          <p:nvPr>
            <p:ph idx="1"/>
          </p:nvPr>
        </p:nvSpPr>
        <p:spPr/>
        <p:txBody>
          <a:bodyPr/>
          <a:lstStyle/>
          <a:p>
            <a:pPr>
              <a:buFont typeface="Wingdings" pitchFamily="2" charset="2"/>
              <a:buChar char="ü"/>
            </a:pPr>
            <a:r>
              <a:rPr lang="en-US" sz="3500" dirty="0">
                <a:latin typeface="Arial" panose="020B0604020202020204" pitchFamily="34" charset="0"/>
                <a:cs typeface="Arial" panose="020B0604020202020204" pitchFamily="34" charset="0"/>
              </a:rPr>
              <a:t>Define a WSCC Team</a:t>
            </a:r>
          </a:p>
          <a:p>
            <a:pPr>
              <a:buFont typeface="Wingdings" pitchFamily="2" charset="2"/>
              <a:buChar char="ü"/>
            </a:pPr>
            <a:r>
              <a:rPr lang="en-US" sz="3500" dirty="0">
                <a:latin typeface="Arial" panose="020B0604020202020204" pitchFamily="34" charset="0"/>
                <a:cs typeface="Arial" panose="020B0604020202020204" pitchFamily="34" charset="0"/>
              </a:rPr>
              <a:t>Describe the purpose of the training modules</a:t>
            </a:r>
          </a:p>
          <a:p>
            <a:pPr>
              <a:buFont typeface="Wingdings" pitchFamily="2" charset="2"/>
              <a:buChar char="ü"/>
            </a:pPr>
            <a:r>
              <a:rPr lang="en-US" sz="3500" dirty="0">
                <a:latin typeface="Arial" panose="020B0604020202020204" pitchFamily="34" charset="0"/>
                <a:cs typeface="Arial" panose="020B0604020202020204" pitchFamily="34" charset="0"/>
              </a:rPr>
              <a:t>Explore the layout and content of other training 	modules</a:t>
            </a:r>
          </a:p>
          <a:p>
            <a:pPr>
              <a:buFont typeface="Wingdings" pitchFamily="2" charset="2"/>
              <a:buChar char="ü"/>
            </a:pPr>
            <a:r>
              <a:rPr lang="en-US" sz="3500" dirty="0">
                <a:latin typeface="Arial" panose="020B0604020202020204" pitchFamily="34" charset="0"/>
                <a:cs typeface="Arial" panose="020B0604020202020204" pitchFamily="34" charset="0"/>
              </a:rPr>
              <a:t>Explain how the training modules can be used in 	a variety of settings</a:t>
            </a:r>
          </a:p>
          <a:p>
            <a:endParaRPr lang="en-US" dirty="0"/>
          </a:p>
        </p:txBody>
      </p:sp>
      <p:sp>
        <p:nvSpPr>
          <p:cNvPr id="3" name="Title 2">
            <a:extLst>
              <a:ext uri="{FF2B5EF4-FFF2-40B4-BE49-F238E27FC236}">
                <a16:creationId xmlns:a16="http://schemas.microsoft.com/office/drawing/2014/main" id="{A016390C-A2A7-3D4B-941C-103E424D8ABD}"/>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453221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727A75-D17F-494D-B5B9-2BBC4DA45D5B}"/>
              </a:ext>
            </a:extLst>
          </p:cNvPr>
          <p:cNvSpPr>
            <a:spLocks noGrp="1"/>
          </p:cNvSpPr>
          <p:nvPr>
            <p:ph idx="1"/>
          </p:nvPr>
        </p:nvSpPr>
        <p:spPr/>
        <p:txBody>
          <a:bodyPr anchor="ctr">
            <a:normAutofit/>
          </a:bodyPr>
          <a:lstStyle/>
          <a:p>
            <a:pPr marL="0" indent="0" algn="ctr">
              <a:buNone/>
            </a:pPr>
            <a:r>
              <a:rPr lang="en-US" sz="4000" b="1" dirty="0">
                <a:latin typeface="Bookman Old Style" panose="02050604050505020204" pitchFamily="18" charset="0"/>
              </a:rPr>
              <a:t>WHOLE SCHOOL, WHOLE COMMUNITY, WHOLE CHILD MODEL</a:t>
            </a:r>
            <a:endParaRPr lang="en-US" sz="4000" dirty="0"/>
          </a:p>
        </p:txBody>
      </p:sp>
    </p:spTree>
    <p:extLst>
      <p:ext uri="{BB962C8B-B14F-4D97-AF65-F5344CB8AC3E}">
        <p14:creationId xmlns:p14="http://schemas.microsoft.com/office/powerpoint/2010/main" val="247948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DE3A2A3-15A9-4F44-8B13-310D53B29FDA}"/>
              </a:ext>
            </a:extLst>
          </p:cNvPr>
          <p:cNvSpPr>
            <a:spLocks noGrp="1"/>
          </p:cNvSpPr>
          <p:nvPr>
            <p:ph idx="1"/>
          </p:nvPr>
        </p:nvSpPr>
        <p:spPr>
          <a:xfrm>
            <a:off x="838200" y="2147761"/>
            <a:ext cx="4921155" cy="4351338"/>
          </a:xfrm>
        </p:spPr>
        <p:txBody>
          <a:bodyPr/>
          <a:lstStyle/>
          <a:p>
            <a:r>
              <a:rPr lang="en-US" sz="3500" dirty="0">
                <a:latin typeface="Arial" panose="020B0604020202020204" pitchFamily="34" charset="0"/>
                <a:cs typeface="Arial" panose="020B0604020202020204" pitchFamily="34" charset="0"/>
              </a:rPr>
              <a:t>District or School Level</a:t>
            </a:r>
          </a:p>
          <a:p>
            <a:r>
              <a:rPr lang="en-US" sz="3500" dirty="0">
                <a:latin typeface="Arial" panose="020B0604020202020204" pitchFamily="34" charset="0"/>
                <a:cs typeface="Arial" panose="020B0604020202020204" pitchFamily="34" charset="0"/>
              </a:rPr>
              <a:t>Focuses on Health </a:t>
            </a:r>
            <a:r>
              <a:rPr lang="en-US" sz="3500" b="1" dirty="0">
                <a:latin typeface="Arial" panose="020B0604020202020204" pitchFamily="34" charset="0"/>
                <a:cs typeface="Arial" panose="020B0604020202020204" pitchFamily="34" charset="0"/>
              </a:rPr>
              <a:t>and</a:t>
            </a:r>
            <a:r>
              <a:rPr lang="en-US" sz="3500" dirty="0">
                <a:latin typeface="Arial" panose="020B0604020202020204" pitchFamily="34" charset="0"/>
                <a:cs typeface="Arial" panose="020B0604020202020204" pitchFamily="34" charset="0"/>
              </a:rPr>
              <a:t> Education</a:t>
            </a:r>
          </a:p>
          <a:p>
            <a:r>
              <a:rPr lang="en-US" sz="3500" dirty="0">
                <a:latin typeface="Arial" panose="020B0604020202020204" pitchFamily="34" charset="0"/>
                <a:cs typeface="Arial" panose="020B0604020202020204" pitchFamily="34" charset="0"/>
              </a:rPr>
              <a:t>Strives for Representation from All 10 Components (teal sections)</a:t>
            </a:r>
          </a:p>
          <a:p>
            <a:pPr marL="0" indent="0">
              <a:buNone/>
            </a:pPr>
            <a:endParaRPr lang="en-US" dirty="0"/>
          </a:p>
        </p:txBody>
      </p:sp>
      <p:sp>
        <p:nvSpPr>
          <p:cNvPr id="4" name="Title 3">
            <a:extLst>
              <a:ext uri="{FF2B5EF4-FFF2-40B4-BE49-F238E27FC236}">
                <a16:creationId xmlns:a16="http://schemas.microsoft.com/office/drawing/2014/main" id="{6801D953-25DA-C74C-8361-296C1898DC6C}"/>
              </a:ext>
            </a:extLst>
          </p:cNvPr>
          <p:cNvSpPr>
            <a:spLocks noGrp="1"/>
          </p:cNvSpPr>
          <p:nvPr>
            <p:ph type="title"/>
          </p:nvPr>
        </p:nvSpPr>
        <p:spPr/>
        <p:txBody>
          <a:bodyPr/>
          <a:lstStyle/>
          <a:p>
            <a:r>
              <a:rPr lang="en-US" dirty="0"/>
              <a:t>WSCC TEAM</a:t>
            </a:r>
          </a:p>
        </p:txBody>
      </p:sp>
      <p:pic>
        <p:nvPicPr>
          <p:cNvPr id="5" name="Content Placeholder 3" descr="WSCC Model">
            <a:extLst>
              <a:ext uri="{FF2B5EF4-FFF2-40B4-BE49-F238E27FC236}">
                <a16:creationId xmlns:a16="http://schemas.microsoft.com/office/drawing/2014/main" id="{0F6C845F-4E60-214E-B0CB-7C326B1DB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93416" y="1343837"/>
            <a:ext cx="5662023" cy="5707930"/>
          </a:xfrm>
          <a:prstGeom prst="rect">
            <a:avLst/>
          </a:prstGeom>
          <a:noFill/>
        </p:spPr>
      </p:pic>
    </p:spTree>
    <p:extLst>
      <p:ext uri="{BB962C8B-B14F-4D97-AF65-F5344CB8AC3E}">
        <p14:creationId xmlns:p14="http://schemas.microsoft.com/office/powerpoint/2010/main" val="325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87B46C-B741-3745-82F2-348D6D365C2E}"/>
              </a:ext>
            </a:extLst>
          </p:cNvPr>
          <p:cNvSpPr>
            <a:spLocks noGrp="1"/>
          </p:cNvSpPr>
          <p:nvPr>
            <p:ph type="title"/>
          </p:nvPr>
        </p:nvSpPr>
        <p:spPr/>
        <p:txBody>
          <a:bodyPr/>
          <a:lstStyle/>
          <a:p>
            <a:r>
              <a:rPr lang="en-US" dirty="0"/>
              <a:t>PURPOSE OF TRAINING MODULES</a:t>
            </a:r>
          </a:p>
        </p:txBody>
      </p:sp>
      <p:sp>
        <p:nvSpPr>
          <p:cNvPr id="8" name="Content Placeholder 7">
            <a:extLst>
              <a:ext uri="{FF2B5EF4-FFF2-40B4-BE49-F238E27FC236}">
                <a16:creationId xmlns:a16="http://schemas.microsoft.com/office/drawing/2014/main" id="{2FF7ECE8-5959-9F44-8D6A-B0EA6CF07933}"/>
              </a:ext>
            </a:extLst>
          </p:cNvPr>
          <p:cNvSpPr>
            <a:spLocks noGrp="1"/>
          </p:cNvSpPr>
          <p:nvPr>
            <p:ph idx="1"/>
          </p:nvPr>
        </p:nvSpPr>
        <p:spPr/>
        <p:txBody>
          <a:bodyPr/>
          <a:lstStyle/>
          <a:p>
            <a:r>
              <a:rPr lang="en-US" sz="3500" dirty="0">
                <a:latin typeface="Arial" panose="020B0604020202020204" pitchFamily="34" charset="0"/>
                <a:cs typeface="Arial" panose="020B0604020202020204" pitchFamily="34" charset="0"/>
              </a:rPr>
              <a:t>Provide training resources for the implementation of WSCC teams in schools and districts</a:t>
            </a:r>
          </a:p>
          <a:p>
            <a:endParaRPr lang="en-US"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Generate additional competence, confidence and motivation for building and sustaining WSCC teams.</a:t>
            </a:r>
          </a:p>
          <a:p>
            <a:pPr marL="0" indent="0">
              <a:buNone/>
            </a:pPr>
            <a:endParaRPr lang="en-US" dirty="0"/>
          </a:p>
        </p:txBody>
      </p:sp>
    </p:spTree>
    <p:extLst>
      <p:ext uri="{BB962C8B-B14F-4D97-AF65-F5344CB8AC3E}">
        <p14:creationId xmlns:p14="http://schemas.microsoft.com/office/powerpoint/2010/main" val="348873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D71537-A9AA-D742-BB33-75C49D0A7ED3}"/>
              </a:ext>
            </a:extLst>
          </p:cNvPr>
          <p:cNvSpPr>
            <a:spLocks noGrp="1"/>
          </p:cNvSpPr>
          <p:nvPr>
            <p:ph type="title"/>
          </p:nvPr>
        </p:nvSpPr>
        <p:spPr/>
        <p:txBody>
          <a:bodyPr/>
          <a:lstStyle/>
          <a:p>
            <a:r>
              <a:rPr lang="en-US" dirty="0"/>
              <a:t>TRAINING MODULES OVERVIEW</a:t>
            </a:r>
          </a:p>
        </p:txBody>
      </p:sp>
      <p:sp>
        <p:nvSpPr>
          <p:cNvPr id="8" name="Content Placeholder 7">
            <a:extLst>
              <a:ext uri="{FF2B5EF4-FFF2-40B4-BE49-F238E27FC236}">
                <a16:creationId xmlns:a16="http://schemas.microsoft.com/office/drawing/2014/main" id="{FC4B573A-C58D-8E48-B7C6-C223C8E52C61}"/>
              </a:ext>
            </a:extLst>
          </p:cNvPr>
          <p:cNvSpPr>
            <a:spLocks noGrp="1"/>
          </p:cNvSpPr>
          <p:nvPr>
            <p:ph idx="1"/>
          </p:nvPr>
        </p:nvSpPr>
        <p:spPr/>
        <p:txBody>
          <a:bodyPr/>
          <a:lstStyle/>
          <a:p>
            <a:r>
              <a:rPr lang="en-US" sz="3500" dirty="0">
                <a:latin typeface="Arial" panose="020B0604020202020204" pitchFamily="34" charset="0"/>
                <a:cs typeface="Arial" panose="020B0604020202020204" pitchFamily="34" charset="0"/>
              </a:rPr>
              <a:t>In person professional development</a:t>
            </a:r>
          </a:p>
          <a:p>
            <a:r>
              <a:rPr lang="en-US" sz="3500" dirty="0">
                <a:latin typeface="Arial" panose="020B0604020202020204" pitchFamily="34" charset="0"/>
                <a:cs typeface="Arial" panose="020B0604020202020204" pitchFamily="34" charset="0"/>
              </a:rPr>
              <a:t>For use by state, district or school</a:t>
            </a:r>
          </a:p>
          <a:p>
            <a:r>
              <a:rPr lang="en-US" sz="3500" dirty="0">
                <a:latin typeface="Arial" panose="020B0604020202020204" pitchFamily="34" charset="0"/>
                <a:cs typeface="Arial" panose="020B0604020202020204" pitchFamily="34" charset="0"/>
              </a:rPr>
              <a:t>Focus is on the school </a:t>
            </a:r>
          </a:p>
          <a:p>
            <a:r>
              <a:rPr lang="en-US" sz="3500" dirty="0">
                <a:latin typeface="Arial" panose="020B0604020202020204" pitchFamily="34" charset="0"/>
                <a:cs typeface="Arial" panose="020B0604020202020204" pitchFamily="34" charset="0"/>
              </a:rPr>
              <a:t>One hour</a:t>
            </a:r>
          </a:p>
          <a:p>
            <a:r>
              <a:rPr lang="en-US" sz="3500" dirty="0">
                <a:latin typeface="Arial" panose="020B0604020202020204" pitchFamily="34" charset="0"/>
                <a:cs typeface="Arial" panose="020B0604020202020204" pitchFamily="34" charset="0"/>
              </a:rPr>
              <a:t>Flexible/Adaptable</a:t>
            </a:r>
          </a:p>
          <a:p>
            <a:endParaRPr lang="en-US" dirty="0"/>
          </a:p>
          <a:p>
            <a:pPr marL="0" indent="0">
              <a:buNone/>
            </a:pPr>
            <a:endParaRPr lang="en-US" dirty="0"/>
          </a:p>
        </p:txBody>
      </p:sp>
    </p:spTree>
    <p:extLst>
      <p:ext uri="{BB962C8B-B14F-4D97-AF65-F5344CB8AC3E}">
        <p14:creationId xmlns:p14="http://schemas.microsoft.com/office/powerpoint/2010/main" val="2428522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82E472-BA19-5446-A274-FB7784F5B9E7}"/>
              </a:ext>
            </a:extLst>
          </p:cNvPr>
          <p:cNvSpPr>
            <a:spLocks noGrp="1"/>
          </p:cNvSpPr>
          <p:nvPr>
            <p:ph idx="1"/>
          </p:nvPr>
        </p:nvSpPr>
        <p:spPr>
          <a:xfrm>
            <a:off x="838200" y="2147761"/>
            <a:ext cx="3297072" cy="4351338"/>
          </a:xfrm>
        </p:spPr>
        <p:txBody>
          <a:bodyPr/>
          <a:lstStyle/>
          <a:p>
            <a:r>
              <a:rPr lang="en-US" dirty="0"/>
              <a:t>https://www.sophe.org/focus- areas/school-health/ </a:t>
            </a:r>
          </a:p>
          <a:p>
            <a:pPr marL="0" indent="0">
              <a:buNone/>
            </a:pPr>
            <a:endParaRPr lang="en-US" dirty="0"/>
          </a:p>
        </p:txBody>
      </p:sp>
      <p:sp>
        <p:nvSpPr>
          <p:cNvPr id="3" name="Title 2">
            <a:extLst>
              <a:ext uri="{FF2B5EF4-FFF2-40B4-BE49-F238E27FC236}">
                <a16:creationId xmlns:a16="http://schemas.microsoft.com/office/drawing/2014/main" id="{B48806CE-542B-B94E-AA47-E5D906D1DE3A}"/>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48115273-8409-2E4B-9FFF-E95CDAD9934D}"/>
              </a:ext>
            </a:extLst>
          </p:cNvPr>
          <p:cNvPicPr>
            <a:picLocks noChangeAspect="1"/>
          </p:cNvPicPr>
          <p:nvPr/>
        </p:nvPicPr>
        <p:blipFill>
          <a:blip r:embed="rId3"/>
          <a:stretch>
            <a:fillRect/>
          </a:stretch>
        </p:blipFill>
        <p:spPr>
          <a:xfrm>
            <a:off x="4931445" y="0"/>
            <a:ext cx="6987600" cy="6858000"/>
          </a:xfrm>
          <a:prstGeom prst="rect">
            <a:avLst/>
          </a:prstGeom>
        </p:spPr>
      </p:pic>
    </p:spTree>
    <p:extLst>
      <p:ext uri="{BB962C8B-B14F-4D97-AF65-F5344CB8AC3E}">
        <p14:creationId xmlns:p14="http://schemas.microsoft.com/office/powerpoint/2010/main" val="192179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67232C-92CA-C94E-B2B3-18EC0DF72589}"/>
              </a:ext>
            </a:extLst>
          </p:cNvPr>
          <p:cNvSpPr>
            <a:spLocks noGrp="1"/>
          </p:cNvSpPr>
          <p:nvPr>
            <p:ph type="title"/>
          </p:nvPr>
        </p:nvSpPr>
        <p:spPr/>
        <p:txBody>
          <a:bodyPr/>
          <a:lstStyle/>
          <a:p>
            <a:r>
              <a:rPr lang="en-US" dirty="0"/>
              <a:t>TRAINING MODULES</a:t>
            </a:r>
          </a:p>
        </p:txBody>
      </p:sp>
      <p:sp>
        <p:nvSpPr>
          <p:cNvPr id="8" name="Content Placeholder 7">
            <a:extLst>
              <a:ext uri="{FF2B5EF4-FFF2-40B4-BE49-F238E27FC236}">
                <a16:creationId xmlns:a16="http://schemas.microsoft.com/office/drawing/2014/main" id="{8BE0838A-CC4C-9C48-B1C4-07BE1D9D12DB}"/>
              </a:ext>
            </a:extLst>
          </p:cNvPr>
          <p:cNvSpPr>
            <a:spLocks noGrp="1"/>
          </p:cNvSpPr>
          <p:nvPr>
            <p:ph idx="1"/>
          </p:nvPr>
        </p:nvSpPr>
        <p:spPr>
          <a:xfrm>
            <a:off x="420756" y="2286908"/>
            <a:ext cx="11350487" cy="4412066"/>
          </a:xfrm>
          <a:solidFill>
            <a:schemeClr val="bg2">
              <a:lumMod val="20000"/>
              <a:lumOff val="80000"/>
            </a:schemeClr>
          </a:solidFill>
        </p:spPr>
        <p:txBody>
          <a:bodyPr>
            <a:noAutofit/>
          </a:bodyPr>
          <a:lstStyle/>
          <a:p>
            <a:pPr>
              <a:lnSpc>
                <a:spcPct val="100000"/>
              </a:lnSpc>
              <a:spcBef>
                <a:spcPts val="0"/>
              </a:spcBef>
            </a:pPr>
            <a:r>
              <a:rPr lang="en-US" sz="3500" dirty="0">
                <a:latin typeface="Arial" panose="020B0604020202020204" pitchFamily="34" charset="0"/>
                <a:cs typeface="Arial" panose="020B0604020202020204" pitchFamily="34" charset="0"/>
              </a:rPr>
              <a:t>Whole School Whole Community, Whole Child (WSCC) Overview</a:t>
            </a:r>
          </a:p>
          <a:p>
            <a:pPr>
              <a:lnSpc>
                <a:spcPct val="100000"/>
              </a:lnSpc>
              <a:spcBef>
                <a:spcPts val="0"/>
              </a:spcBef>
            </a:pPr>
            <a:r>
              <a:rPr lang="en-US" sz="3500" dirty="0">
                <a:latin typeface="Arial" panose="020B0604020202020204" pitchFamily="34" charset="0"/>
                <a:cs typeface="Arial" panose="020B0604020202020204" pitchFamily="34" charset="0"/>
              </a:rPr>
              <a:t>Making the Case  - Building and Sustaining Administrative  and Staff Buy-in</a:t>
            </a:r>
          </a:p>
          <a:p>
            <a:pPr>
              <a:lnSpc>
                <a:spcPct val="100000"/>
              </a:lnSpc>
              <a:spcBef>
                <a:spcPts val="0"/>
              </a:spcBef>
            </a:pPr>
            <a:r>
              <a:rPr lang="en-US" sz="3500" dirty="0">
                <a:latin typeface="Arial" panose="020B0604020202020204" pitchFamily="34" charset="0"/>
                <a:cs typeface="Arial" panose="020B0604020202020204" pitchFamily="34" charset="0"/>
              </a:rPr>
              <a:t>Organizing for Success:  How to Set Up Your WSCC Team</a:t>
            </a:r>
          </a:p>
          <a:p>
            <a:pPr>
              <a:lnSpc>
                <a:spcPct val="100000"/>
              </a:lnSpc>
              <a:spcBef>
                <a:spcPts val="0"/>
              </a:spcBef>
            </a:pPr>
            <a:r>
              <a:rPr lang="en-US" sz="3500" dirty="0">
                <a:latin typeface="Arial" panose="020B0604020202020204" pitchFamily="34" charset="0"/>
                <a:cs typeface="Arial" panose="020B0604020202020204" pitchFamily="34" charset="0"/>
              </a:rPr>
              <a:t>Creating Engaging and Productive Meetings </a:t>
            </a:r>
          </a:p>
          <a:p>
            <a:pPr>
              <a:lnSpc>
                <a:spcPct val="100000"/>
              </a:lnSpc>
              <a:spcBef>
                <a:spcPts val="0"/>
              </a:spcBef>
            </a:pPr>
            <a:r>
              <a:rPr lang="en-US" sz="3500" dirty="0">
                <a:latin typeface="Arial" panose="020B0604020202020204" pitchFamily="34" charset="0"/>
                <a:cs typeface="Arial" panose="020B0604020202020204" pitchFamily="34" charset="0"/>
              </a:rPr>
              <a:t>Assessing School Health Needs</a:t>
            </a:r>
          </a:p>
        </p:txBody>
      </p:sp>
    </p:spTree>
    <p:extLst>
      <p:ext uri="{BB962C8B-B14F-4D97-AF65-F5344CB8AC3E}">
        <p14:creationId xmlns:p14="http://schemas.microsoft.com/office/powerpoint/2010/main" val="2644144883"/>
      </p:ext>
    </p:extLst>
  </p:cSld>
  <p:clrMapOvr>
    <a:masterClrMapping/>
  </p:clrMapOvr>
</p:sld>
</file>

<file path=ppt/theme/theme1.xml><?xml version="1.0" encoding="utf-8"?>
<a:theme xmlns:a="http://schemas.openxmlformats.org/drawingml/2006/main" name="Office Theme">
  <a:themeElements>
    <a:clrScheme name="WCWS CDC new">
      <a:dk1>
        <a:srgbClr val="12758A"/>
      </a:dk1>
      <a:lt1>
        <a:srgbClr val="FFFFFF"/>
      </a:lt1>
      <a:dk2>
        <a:srgbClr val="1E9AAF"/>
      </a:dk2>
      <a:lt2>
        <a:srgbClr val="FFD70B"/>
      </a:lt2>
      <a:accent1>
        <a:srgbClr val="FEBF33"/>
      </a:accent1>
      <a:accent2>
        <a:srgbClr val="1E9AAF"/>
      </a:accent2>
      <a:accent3>
        <a:srgbClr val="A5A5A5"/>
      </a:accent3>
      <a:accent4>
        <a:srgbClr val="799F3F"/>
      </a:accent4>
      <a:accent5>
        <a:srgbClr val="A3DDF0"/>
      </a:accent5>
      <a:accent6>
        <a:srgbClr val="A1CD3A"/>
      </a:accent6>
      <a:hlink>
        <a:srgbClr val="12758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b13dd97-7bb8-4fef-b994-c93242b87804">A22TNDR37WPX-2086662323-114</_dlc_DocId>
    <_dlc_DocIdUrl xmlns="2b13dd97-7bb8-4fef-b994-c93242b87804">
      <Url>https://esp.cdc.gov/sites/nccdphp/DIV/DPH/SHB/_layouts/15/DocIdRedir.aspx?ID=A22TNDR37WPX-2086662323-114</Url>
      <Description>A22TNDR37WPX-2086662323-114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F0B612BD952A4A9C7D5647F0583BAD" ma:contentTypeVersion="1" ma:contentTypeDescription="Create a new document." ma:contentTypeScope="" ma:versionID="6e00a8af73025e6c6b4c0bbf1a90d87d">
  <xsd:schema xmlns:xsd="http://www.w3.org/2001/XMLSchema" xmlns:xs="http://www.w3.org/2001/XMLSchema" xmlns:p="http://schemas.microsoft.com/office/2006/metadata/properties" xmlns:ns2="2b13dd97-7bb8-4fef-b994-c93242b87804" targetNamespace="http://schemas.microsoft.com/office/2006/metadata/properties" ma:root="true" ma:fieldsID="a11ac2ff0284ec3ab40c0e8ecf9e88ac" ns2:_="">
    <xsd:import namespace="2b13dd97-7bb8-4fef-b994-c93242b8780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13dd97-7bb8-4fef-b994-c93242b8780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3C5ADE-0EE2-45A4-ABCC-3C20F62820C6}">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2b13dd97-7bb8-4fef-b994-c93242b87804"/>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797CAF3-D39B-4758-9A52-A4EDC6AC68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13dd97-7bb8-4fef-b994-c93242b878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9A6D0A-AC9C-4C06-A3CE-1FB2EDFBAEE9}">
  <ds:schemaRefs>
    <ds:schemaRef ds:uri="http://schemas.microsoft.com/sharepoint/events"/>
  </ds:schemaRefs>
</ds:datastoreItem>
</file>

<file path=customXml/itemProps4.xml><?xml version="1.0" encoding="utf-8"?>
<ds:datastoreItem xmlns:ds="http://schemas.openxmlformats.org/officeDocument/2006/customXml" ds:itemID="{F1AA61D2-B5EF-4049-AC3E-AE52C3C752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67985</TotalTime>
  <Words>1776</Words>
  <Application>Microsoft Macintosh PowerPoint</Application>
  <PresentationFormat>Widescreen</PresentationFormat>
  <Paragraphs>140</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Arial</vt:lpstr>
      <vt:lpstr>Wingdings</vt:lpstr>
      <vt:lpstr>Bookman Old Style</vt:lpstr>
      <vt:lpstr>ＭＳ Ｐゴシック</vt:lpstr>
      <vt:lpstr>Arial Narrow</vt:lpstr>
      <vt:lpstr>Office Theme</vt:lpstr>
      <vt:lpstr>PowerPoint Presentation</vt:lpstr>
      <vt:lpstr>ACKNOWLEDGEMENTS</vt:lpstr>
      <vt:lpstr>OBJECTIVES</vt:lpstr>
      <vt:lpstr>PowerPoint Presentation</vt:lpstr>
      <vt:lpstr>WSCC TEAM</vt:lpstr>
      <vt:lpstr>PURPOSE OF TRAINING MODULES</vt:lpstr>
      <vt:lpstr>TRAINING MODULES OVERVIEW</vt:lpstr>
      <vt:lpstr>PowerPoint Presentation</vt:lpstr>
      <vt:lpstr>TRAINING MODULES</vt:lpstr>
      <vt:lpstr>TRAINING MODULES</vt:lpstr>
      <vt:lpstr>MODULE LAY OUT</vt:lpstr>
      <vt:lpstr>SUGGESTED STRATEGY for IMPLEMENTATION</vt:lpstr>
      <vt:lpstr>PowerPoint Presentation</vt:lpstr>
      <vt:lpstr>DISCLAIMER</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Lara Peck</dc:creator>
  <cp:keywords/>
  <dc:description/>
  <cp:lastModifiedBy>Christi Kay</cp:lastModifiedBy>
  <cp:revision>164</cp:revision>
  <cp:lastPrinted>2019-05-07T23:33:30Z</cp:lastPrinted>
  <dcterms:created xsi:type="dcterms:W3CDTF">2019-04-28T18:07:15Z</dcterms:created>
  <dcterms:modified xsi:type="dcterms:W3CDTF">2021-03-17T18:23:47Z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0x01010023F0B612BD952A4A9C7D5647F0583BAD</vt:lpwstr>
  </property>
  <property fmtid="{D5CDD505-2E9C-101B-9397-08002B2CF9AE}" pid="3" name="_dlc_DocIdItemGuid">
    <vt:lpwstr>a2597979-de2d-4d9f-b8ed-ca6549accc2a</vt:lpwstr>
  </property>
</Properties>
</file>